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97" r:id="rId1"/>
  </p:sldMasterIdLst>
  <p:notesMasterIdLst>
    <p:notesMasterId r:id="rId16"/>
  </p:notesMasterIdLst>
  <p:sldIdLst>
    <p:sldId id="641" r:id="rId2"/>
    <p:sldId id="629" r:id="rId3"/>
    <p:sldId id="630" r:id="rId4"/>
    <p:sldId id="631" r:id="rId5"/>
    <p:sldId id="632" r:id="rId6"/>
    <p:sldId id="633" r:id="rId7"/>
    <p:sldId id="634" r:id="rId8"/>
    <p:sldId id="635" r:id="rId9"/>
    <p:sldId id="636" r:id="rId10"/>
    <p:sldId id="637" r:id="rId11"/>
    <p:sldId id="638" r:id="rId12"/>
    <p:sldId id="639" r:id="rId13"/>
    <p:sldId id="640" r:id="rId14"/>
    <p:sldId id="628" r:id="rId15"/>
  </p:sldIdLst>
  <p:sldSz cx="9144000" cy="6858000" type="screen4x3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9966FF"/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中等深淺樣式 2 - 輔色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1E4AEA4-8DFA-4A89-87EB-49C32662AFE0}" styleName="中等深淺樣式 2 - 輔色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206" autoAdjust="0"/>
    <p:restoredTop sz="94786" autoAdjust="0"/>
  </p:normalViewPr>
  <p:slideViewPr>
    <p:cSldViewPr>
      <p:cViewPr varScale="1">
        <p:scale>
          <a:sx n="109" d="100"/>
          <a:sy n="109" d="100"/>
        </p:scale>
        <p:origin x="1584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5642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F45CBCB-281A-4D76-8174-BD578E9DD586}" type="datetimeFigureOut">
              <a:rPr lang="zh-TW" altLang="en-US" smtClean="0"/>
              <a:t>2019/3/18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5A99AC-2DA1-47FA-9E3D-6F998B68A54D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87616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F190726-1D7A-48F6-9E34-D0B7E20AAAE9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08522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E22C969-C0D9-443C-A25A-74C4ADA68E79}" type="datetime1">
              <a:rPr lang="zh-TW" altLang="en-US" smtClean="0"/>
              <a:t>2019/3/18</a:t>
            </a:fld>
            <a:endParaRPr lang="zh-TW" altLang="en-US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5A70136C-21A2-42A7-9087-20FE60827DE3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zh-TW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5DB276-BF10-428B-BC77-B5D9B96BD7B4}" type="datetime1">
              <a:rPr lang="zh-TW" altLang="en-US" smtClean="0"/>
              <a:t>2019/3/18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0136C-21A2-42A7-9087-20FE60827DE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C022DF6-9EE1-42F7-81D9-B31361BFB208}" type="datetime1">
              <a:rPr lang="zh-TW" altLang="en-US" smtClean="0"/>
              <a:t>2019/3/18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0136C-21A2-42A7-9087-20FE60827DE3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62825-CD4B-4926-8159-F66AFBC7962A}" type="datetime1">
              <a:rPr lang="zh-TW" altLang="en-US" smtClean="0"/>
              <a:t>2019/3/18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0136C-21A2-42A7-9087-20FE60827DE3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98AE58-B05D-4A23-83A6-F49489FC67DB}" type="datetime1">
              <a:rPr lang="zh-TW" altLang="en-US" smtClean="0"/>
              <a:t>2019/3/18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0136C-21A2-42A7-9087-20FE60827DE3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256BA2-476E-4C9C-9F3B-A0BD940E1E52}" type="datetime1">
              <a:rPr lang="zh-TW" altLang="en-US" smtClean="0"/>
              <a:t>2019/3/18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0136C-21A2-42A7-9087-20FE60827DE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DB38E-8D0A-4747-858B-674E74121C72}" type="datetime1">
              <a:rPr lang="zh-TW" altLang="en-US" smtClean="0"/>
              <a:t>2019/3/18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0136C-21A2-42A7-9087-20FE60827DE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1F27A9-074C-483A-A7F7-73F0A5D25495}" type="datetime1">
              <a:rPr lang="zh-TW" altLang="en-US" smtClean="0"/>
              <a:t>2019/3/18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0136C-21A2-42A7-9087-20FE60827DE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 smtClean="0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1518AE-F527-45DD-84DB-A44BCAD14A7A}" type="datetime1">
              <a:rPr lang="zh-TW" altLang="en-US" smtClean="0"/>
              <a:t>2019/3/18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0136C-21A2-42A7-9087-20FE60827DE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4C18F-5203-401A-907B-DFD70CA39A21}" type="datetime1">
              <a:rPr lang="zh-TW" altLang="en-US" smtClean="0"/>
              <a:t>2019/3/18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0136C-21A2-42A7-9087-20FE60827DE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2F6A50-92B9-4CAB-AAA0-71B24534AC01}" type="datetime1">
              <a:rPr lang="zh-TW" altLang="en-US" smtClean="0"/>
              <a:t>2019/3/18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0136C-21A2-42A7-9087-20FE60827DE3}" type="slidenum">
              <a:rPr lang="zh-TW" altLang="en-US" smtClean="0"/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矩形 19"/>
          <p:cNvSpPr/>
          <p:nvPr userDrawn="1"/>
        </p:nvSpPr>
        <p:spPr>
          <a:xfrm>
            <a:off x="0" y="0"/>
            <a:ext cx="9144000" cy="5929330"/>
          </a:xfrm>
          <a:prstGeom prst="rect">
            <a:avLst/>
          </a:prstGeom>
          <a:solidFill>
            <a:srgbClr val="73CBCF">
              <a:alpha val="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 userDrawn="1"/>
        </p:nvSpPr>
        <p:spPr>
          <a:xfrm>
            <a:off x="0" y="5929330"/>
            <a:ext cx="9144000" cy="928670"/>
          </a:xfrm>
          <a:prstGeom prst="rect">
            <a:avLst/>
          </a:prstGeom>
          <a:solidFill>
            <a:srgbClr val="3B4A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5" name="图片 14" descr="{DF512866-3CB9-4A0D-A54D-82A1C76D83BE}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6313021" y="4429132"/>
            <a:ext cx="2831011" cy="2107294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9" name="文本占位符 18"/>
          <p:cNvSpPr>
            <a:spLocks noGrp="1"/>
          </p:cNvSpPr>
          <p:nvPr>
            <p:ph type="body" sz="quarter" idx="11"/>
          </p:nvPr>
        </p:nvSpPr>
        <p:spPr>
          <a:xfrm>
            <a:off x="3500430" y="714356"/>
            <a:ext cx="4643444" cy="214314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CN" altLang="en-US"/>
          </a:p>
        </p:txBody>
      </p:sp>
      <p:sp>
        <p:nvSpPr>
          <p:cNvPr id="22" name="图片占位符 21"/>
          <p:cNvSpPr>
            <a:spLocks noGrp="1"/>
          </p:cNvSpPr>
          <p:nvPr>
            <p:ph type="pic" sz="quarter" idx="12"/>
          </p:nvPr>
        </p:nvSpPr>
        <p:spPr>
          <a:xfrm>
            <a:off x="857224" y="714356"/>
            <a:ext cx="2500330" cy="2143125"/>
          </a:xfrm>
        </p:spPr>
        <p:txBody>
          <a:bodyPr/>
          <a:lstStyle/>
          <a:p>
            <a:r>
              <a:rPr lang="zh-TW" altLang="en-US" smtClean="0"/>
              <a:t>按一下圖示以新增圖片</a:t>
            </a:r>
            <a:endParaRPr lang="zh-CN" altLang="en-US"/>
          </a:p>
        </p:txBody>
      </p:sp>
      <p:sp>
        <p:nvSpPr>
          <p:cNvPr id="23" name="图片占位符 21"/>
          <p:cNvSpPr>
            <a:spLocks noGrp="1"/>
          </p:cNvSpPr>
          <p:nvPr>
            <p:ph type="pic" sz="quarter" idx="13"/>
          </p:nvPr>
        </p:nvSpPr>
        <p:spPr>
          <a:xfrm>
            <a:off x="857224" y="3000372"/>
            <a:ext cx="2500330" cy="2143125"/>
          </a:xfrm>
        </p:spPr>
        <p:txBody>
          <a:bodyPr/>
          <a:lstStyle/>
          <a:p>
            <a:r>
              <a:rPr lang="zh-TW" altLang="en-US" smtClean="0"/>
              <a:t>按一下圖示以新增圖片</a:t>
            </a:r>
            <a:endParaRPr lang="zh-CN" altLang="en-US"/>
          </a:p>
        </p:txBody>
      </p:sp>
      <p:sp>
        <p:nvSpPr>
          <p:cNvPr id="24" name="文本占位符 18"/>
          <p:cNvSpPr>
            <a:spLocks noGrp="1"/>
          </p:cNvSpPr>
          <p:nvPr>
            <p:ph type="body" sz="quarter" idx="14"/>
          </p:nvPr>
        </p:nvSpPr>
        <p:spPr>
          <a:xfrm>
            <a:off x="3500430" y="3000372"/>
            <a:ext cx="4643444" cy="214314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39209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矩形 5"/>
          <p:cNvSpPr/>
          <p:nvPr userDrawn="1"/>
        </p:nvSpPr>
        <p:spPr>
          <a:xfrm>
            <a:off x="0" y="5929330"/>
            <a:ext cx="9144000" cy="928670"/>
          </a:xfrm>
          <a:prstGeom prst="rect">
            <a:avLst/>
          </a:prstGeom>
          <a:solidFill>
            <a:srgbClr val="3B4A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占位符 14"/>
          <p:cNvSpPr>
            <a:spLocks noGrp="1"/>
          </p:cNvSpPr>
          <p:nvPr>
            <p:ph type="body" sz="quarter" idx="10"/>
          </p:nvPr>
        </p:nvSpPr>
        <p:spPr>
          <a:xfrm>
            <a:off x="1071538" y="428604"/>
            <a:ext cx="4643437" cy="1785937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CN" altLang="en-US"/>
          </a:p>
        </p:txBody>
      </p:sp>
      <p:sp>
        <p:nvSpPr>
          <p:cNvPr id="8" name="任意多边形 7"/>
          <p:cNvSpPr/>
          <p:nvPr userDrawn="1"/>
        </p:nvSpPr>
        <p:spPr>
          <a:xfrm>
            <a:off x="6429388" y="357166"/>
            <a:ext cx="2286016" cy="1643074"/>
          </a:xfrm>
          <a:custGeom>
            <a:avLst/>
            <a:gdLst>
              <a:gd name="connsiteX0" fmla="*/ 3900 w 43200"/>
              <a:gd name="connsiteY0" fmla="*/ 14370 h 43200"/>
              <a:gd name="connsiteX1" fmla="*/ 5623 w 43200"/>
              <a:gd name="connsiteY1" fmla="*/ 6907 h 43200"/>
              <a:gd name="connsiteX2" fmla="*/ 14005 w 43200"/>
              <a:gd name="connsiteY2" fmla="*/ 5202 h 43200"/>
              <a:gd name="connsiteX3" fmla="*/ 22456 w 43200"/>
              <a:gd name="connsiteY3" fmla="*/ 3432 h 43200"/>
              <a:gd name="connsiteX4" fmla="*/ 25749 w 43200"/>
              <a:gd name="connsiteY4" fmla="*/ 200 h 43200"/>
              <a:gd name="connsiteX5" fmla="*/ 29833 w 43200"/>
              <a:gd name="connsiteY5" fmla="*/ 2481 h 43200"/>
              <a:gd name="connsiteX6" fmla="*/ 35463 w 43200"/>
              <a:gd name="connsiteY6" fmla="*/ 690 h 43200"/>
              <a:gd name="connsiteX7" fmla="*/ 38318 w 43200"/>
              <a:gd name="connsiteY7" fmla="*/ 5576 h 43200"/>
              <a:gd name="connsiteX8" fmla="*/ 41982 w 43200"/>
              <a:gd name="connsiteY8" fmla="*/ 10318 h 43200"/>
              <a:gd name="connsiteX9" fmla="*/ 41818 w 43200"/>
              <a:gd name="connsiteY9" fmla="*/ 15460 h 43200"/>
              <a:gd name="connsiteX10" fmla="*/ 43016 w 43200"/>
              <a:gd name="connsiteY10" fmla="*/ 23322 h 43200"/>
              <a:gd name="connsiteX11" fmla="*/ 37404 w 43200"/>
              <a:gd name="connsiteY11" fmla="*/ 30204 h 43200"/>
              <a:gd name="connsiteX12" fmla="*/ 35395 w 43200"/>
              <a:gd name="connsiteY12" fmla="*/ 36101 h 43200"/>
              <a:gd name="connsiteX13" fmla="*/ 28555 w 43200"/>
              <a:gd name="connsiteY13" fmla="*/ 36815 h 43200"/>
              <a:gd name="connsiteX14" fmla="*/ 23667 w 43200"/>
              <a:gd name="connsiteY14" fmla="*/ 43106 h 43200"/>
              <a:gd name="connsiteX15" fmla="*/ 16480 w 43200"/>
              <a:gd name="connsiteY15" fmla="*/ 39266 h 43200"/>
              <a:gd name="connsiteX16" fmla="*/ 5804 w 43200"/>
              <a:gd name="connsiteY16" fmla="*/ 35472 h 43200"/>
              <a:gd name="connsiteX17" fmla="*/ 1110 w 43200"/>
              <a:gd name="connsiteY17" fmla="*/ 31250 h 43200"/>
              <a:gd name="connsiteX18" fmla="*/ 2113 w 43200"/>
              <a:gd name="connsiteY18" fmla="*/ 25551 h 43200"/>
              <a:gd name="connsiteX19" fmla="*/ -5 w 43200"/>
              <a:gd name="connsiteY19" fmla="*/ 19704 h 43200"/>
              <a:gd name="connsiteX20" fmla="*/ 3863 w 43200"/>
              <a:gd name="connsiteY20" fmla="*/ 14507 h 43200"/>
              <a:gd name="connsiteX21" fmla="*/ 3900 w 43200"/>
              <a:gd name="connsiteY21" fmla="*/ 14370 h 43200"/>
              <a:gd name="connsiteX0" fmla="*/ 4693 w 43200"/>
              <a:gd name="connsiteY0" fmla="*/ 26177 h 43200"/>
              <a:gd name="connsiteX1" fmla="*/ 2160 w 43200"/>
              <a:gd name="connsiteY1" fmla="*/ 25380 h 43200"/>
              <a:gd name="connsiteX2" fmla="*/ 6928 w 43200"/>
              <a:gd name="connsiteY2" fmla="*/ 34899 h 43200"/>
              <a:gd name="connsiteX3" fmla="*/ 5820 w 43200"/>
              <a:gd name="connsiteY3" fmla="*/ 35280 h 43200"/>
              <a:gd name="connsiteX4" fmla="*/ 16478 w 43200"/>
              <a:gd name="connsiteY4" fmla="*/ 39090 h 43200"/>
              <a:gd name="connsiteX5" fmla="*/ 15810 w 43200"/>
              <a:gd name="connsiteY5" fmla="*/ 37350 h 43200"/>
              <a:gd name="connsiteX6" fmla="*/ 28827 w 43200"/>
              <a:gd name="connsiteY6" fmla="*/ 34751 h 43200"/>
              <a:gd name="connsiteX7" fmla="*/ 28560 w 43200"/>
              <a:gd name="connsiteY7" fmla="*/ 36660 h 43200"/>
              <a:gd name="connsiteX8" fmla="*/ 34129 w 43200"/>
              <a:gd name="connsiteY8" fmla="*/ 22954 h 43200"/>
              <a:gd name="connsiteX9" fmla="*/ 37380 w 43200"/>
              <a:gd name="connsiteY9" fmla="*/ 30090 h 43200"/>
              <a:gd name="connsiteX10" fmla="*/ 41798 w 43200"/>
              <a:gd name="connsiteY10" fmla="*/ 15354 h 43200"/>
              <a:gd name="connsiteX11" fmla="*/ 40350 w 43200"/>
              <a:gd name="connsiteY11" fmla="*/ 18030 h 43200"/>
              <a:gd name="connsiteX12" fmla="*/ 38324 w 43200"/>
              <a:gd name="connsiteY12" fmla="*/ 5426 h 43200"/>
              <a:gd name="connsiteX13" fmla="*/ 38400 w 43200"/>
              <a:gd name="connsiteY13" fmla="*/ 6690 h 43200"/>
              <a:gd name="connsiteX14" fmla="*/ 29078 w 43200"/>
              <a:gd name="connsiteY14" fmla="*/ 3952 h 43200"/>
              <a:gd name="connsiteX15" fmla="*/ 29820 w 43200"/>
              <a:gd name="connsiteY15" fmla="*/ 2340 h 43200"/>
              <a:gd name="connsiteX16" fmla="*/ 22141 w 43200"/>
              <a:gd name="connsiteY16" fmla="*/ 4720 h 43200"/>
              <a:gd name="connsiteX17" fmla="*/ 22500 w 43200"/>
              <a:gd name="connsiteY17" fmla="*/ 3330 h 43200"/>
              <a:gd name="connsiteX18" fmla="*/ 14000 w 43200"/>
              <a:gd name="connsiteY18" fmla="*/ 5192 h 43200"/>
              <a:gd name="connsiteX19" fmla="*/ 15300 w 43200"/>
              <a:gd name="connsiteY19" fmla="*/ 6540 h 43200"/>
              <a:gd name="connsiteX20" fmla="*/ 4127 w 43200"/>
              <a:gd name="connsiteY20" fmla="*/ 15789 h 43200"/>
              <a:gd name="connsiteX21" fmla="*/ 3900 w 43200"/>
              <a:gd name="connsiteY21" fmla="*/ 14370 h 43200"/>
              <a:gd name="connsiteX0" fmla="*/ 4113 w 43733"/>
              <a:gd name="connsiteY0" fmla="*/ 14830 h 44465"/>
              <a:gd name="connsiteX1" fmla="*/ 5836 w 43733"/>
              <a:gd name="connsiteY1" fmla="*/ 7367 h 44465"/>
              <a:gd name="connsiteX2" fmla="*/ 14218 w 43733"/>
              <a:gd name="connsiteY2" fmla="*/ 5662 h 44465"/>
              <a:gd name="connsiteX3" fmla="*/ 22669 w 43733"/>
              <a:gd name="connsiteY3" fmla="*/ 3892 h 44465"/>
              <a:gd name="connsiteX4" fmla="*/ 25962 w 43733"/>
              <a:gd name="connsiteY4" fmla="*/ 660 h 44465"/>
              <a:gd name="connsiteX5" fmla="*/ 30046 w 43733"/>
              <a:gd name="connsiteY5" fmla="*/ 2941 h 44465"/>
              <a:gd name="connsiteX6" fmla="*/ 35676 w 43733"/>
              <a:gd name="connsiteY6" fmla="*/ 1150 h 44465"/>
              <a:gd name="connsiteX7" fmla="*/ 38531 w 43733"/>
              <a:gd name="connsiteY7" fmla="*/ 6036 h 44465"/>
              <a:gd name="connsiteX8" fmla="*/ 42195 w 43733"/>
              <a:gd name="connsiteY8" fmla="*/ 10778 h 44465"/>
              <a:gd name="connsiteX9" fmla="*/ 42031 w 43733"/>
              <a:gd name="connsiteY9" fmla="*/ 15920 h 44465"/>
              <a:gd name="connsiteX10" fmla="*/ 43229 w 43733"/>
              <a:gd name="connsiteY10" fmla="*/ 23782 h 44465"/>
              <a:gd name="connsiteX11" fmla="*/ 37617 w 43733"/>
              <a:gd name="connsiteY11" fmla="*/ 30664 h 44465"/>
              <a:gd name="connsiteX12" fmla="*/ 35608 w 43733"/>
              <a:gd name="connsiteY12" fmla="*/ 36561 h 44465"/>
              <a:gd name="connsiteX13" fmla="*/ 28768 w 43733"/>
              <a:gd name="connsiteY13" fmla="*/ 37275 h 44465"/>
              <a:gd name="connsiteX14" fmla="*/ 23880 w 43733"/>
              <a:gd name="connsiteY14" fmla="*/ 43566 h 44465"/>
              <a:gd name="connsiteX15" fmla="*/ 16693 w 43733"/>
              <a:gd name="connsiteY15" fmla="*/ 39726 h 44465"/>
              <a:gd name="connsiteX16" fmla="*/ 6017 w 43733"/>
              <a:gd name="connsiteY16" fmla="*/ 35932 h 44465"/>
              <a:gd name="connsiteX17" fmla="*/ 1323 w 43733"/>
              <a:gd name="connsiteY17" fmla="*/ 31710 h 44465"/>
              <a:gd name="connsiteX18" fmla="*/ 2326 w 43733"/>
              <a:gd name="connsiteY18" fmla="*/ 26011 h 44465"/>
              <a:gd name="connsiteX19" fmla="*/ 208 w 43733"/>
              <a:gd name="connsiteY19" fmla="*/ 20164 h 44465"/>
              <a:gd name="connsiteX20" fmla="*/ 4076 w 43733"/>
              <a:gd name="connsiteY20" fmla="*/ 14967 h 44465"/>
              <a:gd name="connsiteX21" fmla="*/ 4113 w 43733"/>
              <a:gd name="connsiteY21" fmla="*/ 14830 h 44465"/>
              <a:gd name="connsiteX0" fmla="*/ 4906 w 43733"/>
              <a:gd name="connsiteY0" fmla="*/ 26637 h 44465"/>
              <a:gd name="connsiteX1" fmla="*/ 2373 w 43733"/>
              <a:gd name="connsiteY1" fmla="*/ 25840 h 44465"/>
              <a:gd name="connsiteX2" fmla="*/ 7141 w 43733"/>
              <a:gd name="connsiteY2" fmla="*/ 35359 h 44465"/>
              <a:gd name="connsiteX3" fmla="*/ 6033 w 43733"/>
              <a:gd name="connsiteY3" fmla="*/ 35740 h 44465"/>
              <a:gd name="connsiteX4" fmla="*/ 16691 w 43733"/>
              <a:gd name="connsiteY4" fmla="*/ 39550 h 44465"/>
              <a:gd name="connsiteX5" fmla="*/ 16023 w 43733"/>
              <a:gd name="connsiteY5" fmla="*/ 37810 h 44465"/>
              <a:gd name="connsiteX6" fmla="*/ 29040 w 43733"/>
              <a:gd name="connsiteY6" fmla="*/ 35211 h 44465"/>
              <a:gd name="connsiteX7" fmla="*/ 28773 w 43733"/>
              <a:gd name="connsiteY7" fmla="*/ 37120 h 44465"/>
              <a:gd name="connsiteX8" fmla="*/ 34342 w 43733"/>
              <a:gd name="connsiteY8" fmla="*/ 23414 h 44465"/>
              <a:gd name="connsiteX9" fmla="*/ 37593 w 43733"/>
              <a:gd name="connsiteY9" fmla="*/ 30550 h 44465"/>
              <a:gd name="connsiteX10" fmla="*/ 42011 w 43733"/>
              <a:gd name="connsiteY10" fmla="*/ 15814 h 44465"/>
              <a:gd name="connsiteX11" fmla="*/ 40563 w 43733"/>
              <a:gd name="connsiteY11" fmla="*/ 18490 h 44465"/>
              <a:gd name="connsiteX12" fmla="*/ 38537 w 43733"/>
              <a:gd name="connsiteY12" fmla="*/ 5886 h 44465"/>
              <a:gd name="connsiteX13" fmla="*/ 38613 w 43733"/>
              <a:gd name="connsiteY13" fmla="*/ 7150 h 44465"/>
              <a:gd name="connsiteX14" fmla="*/ 29291 w 43733"/>
              <a:gd name="connsiteY14" fmla="*/ 4412 h 44465"/>
              <a:gd name="connsiteX15" fmla="*/ 30033 w 43733"/>
              <a:gd name="connsiteY15" fmla="*/ 2800 h 44465"/>
              <a:gd name="connsiteX16" fmla="*/ 22354 w 43733"/>
              <a:gd name="connsiteY16" fmla="*/ 5180 h 44465"/>
              <a:gd name="connsiteX17" fmla="*/ 22713 w 43733"/>
              <a:gd name="connsiteY17" fmla="*/ 3790 h 44465"/>
              <a:gd name="connsiteX18" fmla="*/ 14213 w 43733"/>
              <a:gd name="connsiteY18" fmla="*/ 5652 h 44465"/>
              <a:gd name="connsiteX19" fmla="*/ 15513 w 43733"/>
              <a:gd name="connsiteY19" fmla="*/ 7000 h 44465"/>
              <a:gd name="connsiteX20" fmla="*/ 4340 w 43733"/>
              <a:gd name="connsiteY20" fmla="*/ 16249 h 44465"/>
              <a:gd name="connsiteX21" fmla="*/ 4113 w 43733"/>
              <a:gd name="connsiteY21" fmla="*/ 14830 h 44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43733" h="44465">
                <a:moveTo>
                  <a:pt x="4113" y="14830"/>
                </a:moveTo>
                <a:cubicBezTo>
                  <a:pt x="3842" y="12117"/>
                  <a:pt x="4474" y="9381"/>
                  <a:pt x="5836" y="7367"/>
                </a:cubicBezTo>
                <a:cubicBezTo>
                  <a:pt x="7988" y="4186"/>
                  <a:pt x="11477" y="3477"/>
                  <a:pt x="14218" y="5662"/>
                </a:cubicBezTo>
                <a:cubicBezTo>
                  <a:pt x="15891" y="1369"/>
                  <a:pt x="20127" y="482"/>
                  <a:pt x="22669" y="3892"/>
                </a:cubicBezTo>
                <a:cubicBezTo>
                  <a:pt x="23310" y="2143"/>
                  <a:pt x="24541" y="934"/>
                  <a:pt x="25962" y="660"/>
                </a:cubicBezTo>
                <a:cubicBezTo>
                  <a:pt x="27526" y="358"/>
                  <a:pt x="29088" y="1230"/>
                  <a:pt x="30046" y="2941"/>
                </a:cubicBezTo>
                <a:cubicBezTo>
                  <a:pt x="31428" y="727"/>
                  <a:pt x="33714" y="0"/>
                  <a:pt x="35676" y="1150"/>
                </a:cubicBezTo>
                <a:cubicBezTo>
                  <a:pt x="37171" y="2026"/>
                  <a:pt x="38243" y="3860"/>
                  <a:pt x="38531" y="6036"/>
                </a:cubicBezTo>
                <a:cubicBezTo>
                  <a:pt x="40259" y="6678"/>
                  <a:pt x="41635" y="8458"/>
                  <a:pt x="42195" y="10778"/>
                </a:cubicBezTo>
                <a:cubicBezTo>
                  <a:pt x="42602" y="12462"/>
                  <a:pt x="42544" y="14291"/>
                  <a:pt x="42031" y="15920"/>
                </a:cubicBezTo>
                <a:cubicBezTo>
                  <a:pt x="43292" y="18154"/>
                  <a:pt x="43733" y="21050"/>
                  <a:pt x="43229" y="23782"/>
                </a:cubicBezTo>
                <a:cubicBezTo>
                  <a:pt x="42559" y="27414"/>
                  <a:pt x="40341" y="30134"/>
                  <a:pt x="37617" y="30664"/>
                </a:cubicBezTo>
                <a:cubicBezTo>
                  <a:pt x="37604" y="32931"/>
                  <a:pt x="36871" y="35081"/>
                  <a:pt x="35608" y="36561"/>
                </a:cubicBezTo>
                <a:cubicBezTo>
                  <a:pt x="33689" y="38810"/>
                  <a:pt x="30917" y="39099"/>
                  <a:pt x="28768" y="37275"/>
                </a:cubicBezTo>
                <a:cubicBezTo>
                  <a:pt x="28073" y="40408"/>
                  <a:pt x="26212" y="42803"/>
                  <a:pt x="23880" y="43566"/>
                </a:cubicBezTo>
                <a:cubicBezTo>
                  <a:pt x="21132" y="44465"/>
                  <a:pt x="18264" y="42933"/>
                  <a:pt x="16693" y="39726"/>
                </a:cubicBezTo>
                <a:cubicBezTo>
                  <a:pt x="12985" y="42770"/>
                  <a:pt x="8169" y="41059"/>
                  <a:pt x="6017" y="35932"/>
                </a:cubicBezTo>
                <a:cubicBezTo>
                  <a:pt x="3903" y="36269"/>
                  <a:pt x="1918" y="34484"/>
                  <a:pt x="1323" y="31710"/>
                </a:cubicBezTo>
                <a:cubicBezTo>
                  <a:pt x="892" y="29703"/>
                  <a:pt x="1273" y="27537"/>
                  <a:pt x="2326" y="26011"/>
                </a:cubicBezTo>
                <a:cubicBezTo>
                  <a:pt x="832" y="24814"/>
                  <a:pt x="0" y="22517"/>
                  <a:pt x="208" y="20164"/>
                </a:cubicBezTo>
                <a:cubicBezTo>
                  <a:pt x="452" y="17409"/>
                  <a:pt x="2058" y="15251"/>
                  <a:pt x="4076" y="14967"/>
                </a:cubicBezTo>
                <a:cubicBezTo>
                  <a:pt x="4088" y="14921"/>
                  <a:pt x="4101" y="14876"/>
                  <a:pt x="4113" y="14830"/>
                </a:cubicBezTo>
                <a:close/>
              </a:path>
              <a:path w="43733" h="44465" fill="none" extrusionOk="0">
                <a:moveTo>
                  <a:pt x="4906" y="26637"/>
                </a:moveTo>
                <a:cubicBezTo>
                  <a:pt x="4022" y="26731"/>
                  <a:pt x="3138" y="26453"/>
                  <a:pt x="2373" y="25840"/>
                </a:cubicBezTo>
                <a:moveTo>
                  <a:pt x="7141" y="35359"/>
                </a:moveTo>
                <a:cubicBezTo>
                  <a:pt x="6786" y="35552"/>
                  <a:pt x="6413" y="35680"/>
                  <a:pt x="6033" y="35740"/>
                </a:cubicBezTo>
                <a:moveTo>
                  <a:pt x="16691" y="39550"/>
                </a:moveTo>
                <a:cubicBezTo>
                  <a:pt x="16424" y="39004"/>
                  <a:pt x="16200" y="38421"/>
                  <a:pt x="16023" y="37810"/>
                </a:cubicBezTo>
                <a:moveTo>
                  <a:pt x="29040" y="35211"/>
                </a:moveTo>
                <a:cubicBezTo>
                  <a:pt x="29001" y="35858"/>
                  <a:pt x="28911" y="36498"/>
                  <a:pt x="28773" y="37120"/>
                </a:cubicBezTo>
                <a:moveTo>
                  <a:pt x="34342" y="23414"/>
                </a:moveTo>
                <a:cubicBezTo>
                  <a:pt x="36346" y="24742"/>
                  <a:pt x="37611" y="27518"/>
                  <a:pt x="37593" y="30550"/>
                </a:cubicBezTo>
                <a:moveTo>
                  <a:pt x="42011" y="15814"/>
                </a:moveTo>
                <a:cubicBezTo>
                  <a:pt x="41686" y="16846"/>
                  <a:pt x="41191" y="17762"/>
                  <a:pt x="40563" y="18490"/>
                </a:cubicBezTo>
                <a:moveTo>
                  <a:pt x="38537" y="5886"/>
                </a:moveTo>
                <a:cubicBezTo>
                  <a:pt x="38592" y="6303"/>
                  <a:pt x="38618" y="6726"/>
                  <a:pt x="38613" y="7150"/>
                </a:cubicBezTo>
                <a:moveTo>
                  <a:pt x="29291" y="4412"/>
                </a:moveTo>
                <a:cubicBezTo>
                  <a:pt x="29480" y="3829"/>
                  <a:pt x="29729" y="3286"/>
                  <a:pt x="30033" y="2800"/>
                </a:cubicBezTo>
                <a:moveTo>
                  <a:pt x="22354" y="5180"/>
                </a:moveTo>
                <a:cubicBezTo>
                  <a:pt x="22431" y="4698"/>
                  <a:pt x="22552" y="4231"/>
                  <a:pt x="22713" y="3790"/>
                </a:cubicBezTo>
                <a:moveTo>
                  <a:pt x="14213" y="5652"/>
                </a:moveTo>
                <a:cubicBezTo>
                  <a:pt x="14685" y="6028"/>
                  <a:pt x="15121" y="6481"/>
                  <a:pt x="15513" y="7000"/>
                </a:cubicBezTo>
                <a:moveTo>
                  <a:pt x="4340" y="16249"/>
                </a:moveTo>
                <a:cubicBezTo>
                  <a:pt x="4237" y="15785"/>
                  <a:pt x="4161" y="15311"/>
                  <a:pt x="4113" y="14830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任意多边形 8"/>
          <p:cNvSpPr/>
          <p:nvPr userDrawn="1"/>
        </p:nvSpPr>
        <p:spPr>
          <a:xfrm>
            <a:off x="4572000" y="3500438"/>
            <a:ext cx="1678514" cy="1279246"/>
          </a:xfrm>
          <a:custGeom>
            <a:avLst/>
            <a:gdLst>
              <a:gd name="connsiteX0" fmla="*/ 3900 w 43200"/>
              <a:gd name="connsiteY0" fmla="*/ 14370 h 43200"/>
              <a:gd name="connsiteX1" fmla="*/ 5623 w 43200"/>
              <a:gd name="connsiteY1" fmla="*/ 6907 h 43200"/>
              <a:gd name="connsiteX2" fmla="*/ 14005 w 43200"/>
              <a:gd name="connsiteY2" fmla="*/ 5202 h 43200"/>
              <a:gd name="connsiteX3" fmla="*/ 22456 w 43200"/>
              <a:gd name="connsiteY3" fmla="*/ 3432 h 43200"/>
              <a:gd name="connsiteX4" fmla="*/ 25749 w 43200"/>
              <a:gd name="connsiteY4" fmla="*/ 200 h 43200"/>
              <a:gd name="connsiteX5" fmla="*/ 29833 w 43200"/>
              <a:gd name="connsiteY5" fmla="*/ 2481 h 43200"/>
              <a:gd name="connsiteX6" fmla="*/ 35463 w 43200"/>
              <a:gd name="connsiteY6" fmla="*/ 690 h 43200"/>
              <a:gd name="connsiteX7" fmla="*/ 38318 w 43200"/>
              <a:gd name="connsiteY7" fmla="*/ 5576 h 43200"/>
              <a:gd name="connsiteX8" fmla="*/ 41982 w 43200"/>
              <a:gd name="connsiteY8" fmla="*/ 10318 h 43200"/>
              <a:gd name="connsiteX9" fmla="*/ 41818 w 43200"/>
              <a:gd name="connsiteY9" fmla="*/ 15460 h 43200"/>
              <a:gd name="connsiteX10" fmla="*/ 43016 w 43200"/>
              <a:gd name="connsiteY10" fmla="*/ 23322 h 43200"/>
              <a:gd name="connsiteX11" fmla="*/ 37404 w 43200"/>
              <a:gd name="connsiteY11" fmla="*/ 30204 h 43200"/>
              <a:gd name="connsiteX12" fmla="*/ 35395 w 43200"/>
              <a:gd name="connsiteY12" fmla="*/ 36101 h 43200"/>
              <a:gd name="connsiteX13" fmla="*/ 28555 w 43200"/>
              <a:gd name="connsiteY13" fmla="*/ 36815 h 43200"/>
              <a:gd name="connsiteX14" fmla="*/ 23667 w 43200"/>
              <a:gd name="connsiteY14" fmla="*/ 43106 h 43200"/>
              <a:gd name="connsiteX15" fmla="*/ 16480 w 43200"/>
              <a:gd name="connsiteY15" fmla="*/ 39266 h 43200"/>
              <a:gd name="connsiteX16" fmla="*/ 5804 w 43200"/>
              <a:gd name="connsiteY16" fmla="*/ 35472 h 43200"/>
              <a:gd name="connsiteX17" fmla="*/ 1110 w 43200"/>
              <a:gd name="connsiteY17" fmla="*/ 31250 h 43200"/>
              <a:gd name="connsiteX18" fmla="*/ 2113 w 43200"/>
              <a:gd name="connsiteY18" fmla="*/ 25551 h 43200"/>
              <a:gd name="connsiteX19" fmla="*/ -5 w 43200"/>
              <a:gd name="connsiteY19" fmla="*/ 19704 h 43200"/>
              <a:gd name="connsiteX20" fmla="*/ 3863 w 43200"/>
              <a:gd name="connsiteY20" fmla="*/ 14507 h 43200"/>
              <a:gd name="connsiteX21" fmla="*/ 3900 w 43200"/>
              <a:gd name="connsiteY21" fmla="*/ 14370 h 43200"/>
              <a:gd name="connsiteX0" fmla="*/ 4693 w 43200"/>
              <a:gd name="connsiteY0" fmla="*/ 26177 h 43200"/>
              <a:gd name="connsiteX1" fmla="*/ 2160 w 43200"/>
              <a:gd name="connsiteY1" fmla="*/ 25380 h 43200"/>
              <a:gd name="connsiteX2" fmla="*/ 6928 w 43200"/>
              <a:gd name="connsiteY2" fmla="*/ 34899 h 43200"/>
              <a:gd name="connsiteX3" fmla="*/ 5820 w 43200"/>
              <a:gd name="connsiteY3" fmla="*/ 35280 h 43200"/>
              <a:gd name="connsiteX4" fmla="*/ 16478 w 43200"/>
              <a:gd name="connsiteY4" fmla="*/ 39090 h 43200"/>
              <a:gd name="connsiteX5" fmla="*/ 15810 w 43200"/>
              <a:gd name="connsiteY5" fmla="*/ 37350 h 43200"/>
              <a:gd name="connsiteX6" fmla="*/ 28827 w 43200"/>
              <a:gd name="connsiteY6" fmla="*/ 34751 h 43200"/>
              <a:gd name="connsiteX7" fmla="*/ 28560 w 43200"/>
              <a:gd name="connsiteY7" fmla="*/ 36660 h 43200"/>
              <a:gd name="connsiteX8" fmla="*/ 34129 w 43200"/>
              <a:gd name="connsiteY8" fmla="*/ 22954 h 43200"/>
              <a:gd name="connsiteX9" fmla="*/ 37380 w 43200"/>
              <a:gd name="connsiteY9" fmla="*/ 30090 h 43200"/>
              <a:gd name="connsiteX10" fmla="*/ 41798 w 43200"/>
              <a:gd name="connsiteY10" fmla="*/ 15354 h 43200"/>
              <a:gd name="connsiteX11" fmla="*/ 40350 w 43200"/>
              <a:gd name="connsiteY11" fmla="*/ 18030 h 43200"/>
              <a:gd name="connsiteX12" fmla="*/ 38324 w 43200"/>
              <a:gd name="connsiteY12" fmla="*/ 5426 h 43200"/>
              <a:gd name="connsiteX13" fmla="*/ 38400 w 43200"/>
              <a:gd name="connsiteY13" fmla="*/ 6690 h 43200"/>
              <a:gd name="connsiteX14" fmla="*/ 29078 w 43200"/>
              <a:gd name="connsiteY14" fmla="*/ 3952 h 43200"/>
              <a:gd name="connsiteX15" fmla="*/ 29820 w 43200"/>
              <a:gd name="connsiteY15" fmla="*/ 2340 h 43200"/>
              <a:gd name="connsiteX16" fmla="*/ 22141 w 43200"/>
              <a:gd name="connsiteY16" fmla="*/ 4720 h 43200"/>
              <a:gd name="connsiteX17" fmla="*/ 22500 w 43200"/>
              <a:gd name="connsiteY17" fmla="*/ 3330 h 43200"/>
              <a:gd name="connsiteX18" fmla="*/ 14000 w 43200"/>
              <a:gd name="connsiteY18" fmla="*/ 5192 h 43200"/>
              <a:gd name="connsiteX19" fmla="*/ 15300 w 43200"/>
              <a:gd name="connsiteY19" fmla="*/ 6540 h 43200"/>
              <a:gd name="connsiteX20" fmla="*/ 4127 w 43200"/>
              <a:gd name="connsiteY20" fmla="*/ 15789 h 43200"/>
              <a:gd name="connsiteX21" fmla="*/ 3900 w 43200"/>
              <a:gd name="connsiteY21" fmla="*/ 14370 h 43200"/>
              <a:gd name="connsiteX0" fmla="*/ 4113 w 43733"/>
              <a:gd name="connsiteY0" fmla="*/ 14830 h 44465"/>
              <a:gd name="connsiteX1" fmla="*/ 5836 w 43733"/>
              <a:gd name="connsiteY1" fmla="*/ 7367 h 44465"/>
              <a:gd name="connsiteX2" fmla="*/ 14218 w 43733"/>
              <a:gd name="connsiteY2" fmla="*/ 5662 h 44465"/>
              <a:gd name="connsiteX3" fmla="*/ 22669 w 43733"/>
              <a:gd name="connsiteY3" fmla="*/ 3892 h 44465"/>
              <a:gd name="connsiteX4" fmla="*/ 25962 w 43733"/>
              <a:gd name="connsiteY4" fmla="*/ 660 h 44465"/>
              <a:gd name="connsiteX5" fmla="*/ 30046 w 43733"/>
              <a:gd name="connsiteY5" fmla="*/ 2941 h 44465"/>
              <a:gd name="connsiteX6" fmla="*/ 35676 w 43733"/>
              <a:gd name="connsiteY6" fmla="*/ 1150 h 44465"/>
              <a:gd name="connsiteX7" fmla="*/ 38531 w 43733"/>
              <a:gd name="connsiteY7" fmla="*/ 6036 h 44465"/>
              <a:gd name="connsiteX8" fmla="*/ 42195 w 43733"/>
              <a:gd name="connsiteY8" fmla="*/ 10778 h 44465"/>
              <a:gd name="connsiteX9" fmla="*/ 42031 w 43733"/>
              <a:gd name="connsiteY9" fmla="*/ 15920 h 44465"/>
              <a:gd name="connsiteX10" fmla="*/ 43229 w 43733"/>
              <a:gd name="connsiteY10" fmla="*/ 23782 h 44465"/>
              <a:gd name="connsiteX11" fmla="*/ 37617 w 43733"/>
              <a:gd name="connsiteY11" fmla="*/ 30664 h 44465"/>
              <a:gd name="connsiteX12" fmla="*/ 35608 w 43733"/>
              <a:gd name="connsiteY12" fmla="*/ 36561 h 44465"/>
              <a:gd name="connsiteX13" fmla="*/ 28768 w 43733"/>
              <a:gd name="connsiteY13" fmla="*/ 37275 h 44465"/>
              <a:gd name="connsiteX14" fmla="*/ 23880 w 43733"/>
              <a:gd name="connsiteY14" fmla="*/ 43566 h 44465"/>
              <a:gd name="connsiteX15" fmla="*/ 16693 w 43733"/>
              <a:gd name="connsiteY15" fmla="*/ 39726 h 44465"/>
              <a:gd name="connsiteX16" fmla="*/ 6017 w 43733"/>
              <a:gd name="connsiteY16" fmla="*/ 35932 h 44465"/>
              <a:gd name="connsiteX17" fmla="*/ 1323 w 43733"/>
              <a:gd name="connsiteY17" fmla="*/ 31710 h 44465"/>
              <a:gd name="connsiteX18" fmla="*/ 2326 w 43733"/>
              <a:gd name="connsiteY18" fmla="*/ 26011 h 44465"/>
              <a:gd name="connsiteX19" fmla="*/ 208 w 43733"/>
              <a:gd name="connsiteY19" fmla="*/ 20164 h 44465"/>
              <a:gd name="connsiteX20" fmla="*/ 4076 w 43733"/>
              <a:gd name="connsiteY20" fmla="*/ 14967 h 44465"/>
              <a:gd name="connsiteX21" fmla="*/ 4113 w 43733"/>
              <a:gd name="connsiteY21" fmla="*/ 14830 h 44465"/>
              <a:gd name="connsiteX0" fmla="*/ 4906 w 43733"/>
              <a:gd name="connsiteY0" fmla="*/ 26637 h 44465"/>
              <a:gd name="connsiteX1" fmla="*/ 2373 w 43733"/>
              <a:gd name="connsiteY1" fmla="*/ 25840 h 44465"/>
              <a:gd name="connsiteX2" fmla="*/ 7141 w 43733"/>
              <a:gd name="connsiteY2" fmla="*/ 35359 h 44465"/>
              <a:gd name="connsiteX3" fmla="*/ 6033 w 43733"/>
              <a:gd name="connsiteY3" fmla="*/ 35740 h 44465"/>
              <a:gd name="connsiteX4" fmla="*/ 16691 w 43733"/>
              <a:gd name="connsiteY4" fmla="*/ 39550 h 44465"/>
              <a:gd name="connsiteX5" fmla="*/ 16023 w 43733"/>
              <a:gd name="connsiteY5" fmla="*/ 37810 h 44465"/>
              <a:gd name="connsiteX6" fmla="*/ 29040 w 43733"/>
              <a:gd name="connsiteY6" fmla="*/ 35211 h 44465"/>
              <a:gd name="connsiteX7" fmla="*/ 28773 w 43733"/>
              <a:gd name="connsiteY7" fmla="*/ 37120 h 44465"/>
              <a:gd name="connsiteX8" fmla="*/ 34342 w 43733"/>
              <a:gd name="connsiteY8" fmla="*/ 23414 h 44465"/>
              <a:gd name="connsiteX9" fmla="*/ 37593 w 43733"/>
              <a:gd name="connsiteY9" fmla="*/ 30550 h 44465"/>
              <a:gd name="connsiteX10" fmla="*/ 42011 w 43733"/>
              <a:gd name="connsiteY10" fmla="*/ 15814 h 44465"/>
              <a:gd name="connsiteX11" fmla="*/ 40563 w 43733"/>
              <a:gd name="connsiteY11" fmla="*/ 18490 h 44465"/>
              <a:gd name="connsiteX12" fmla="*/ 38537 w 43733"/>
              <a:gd name="connsiteY12" fmla="*/ 5886 h 44465"/>
              <a:gd name="connsiteX13" fmla="*/ 38613 w 43733"/>
              <a:gd name="connsiteY13" fmla="*/ 7150 h 44465"/>
              <a:gd name="connsiteX14" fmla="*/ 29291 w 43733"/>
              <a:gd name="connsiteY14" fmla="*/ 4412 h 44465"/>
              <a:gd name="connsiteX15" fmla="*/ 30033 w 43733"/>
              <a:gd name="connsiteY15" fmla="*/ 2800 h 44465"/>
              <a:gd name="connsiteX16" fmla="*/ 22354 w 43733"/>
              <a:gd name="connsiteY16" fmla="*/ 5180 h 44465"/>
              <a:gd name="connsiteX17" fmla="*/ 22713 w 43733"/>
              <a:gd name="connsiteY17" fmla="*/ 3790 h 44465"/>
              <a:gd name="connsiteX18" fmla="*/ 14213 w 43733"/>
              <a:gd name="connsiteY18" fmla="*/ 5652 h 44465"/>
              <a:gd name="connsiteX19" fmla="*/ 15513 w 43733"/>
              <a:gd name="connsiteY19" fmla="*/ 7000 h 44465"/>
              <a:gd name="connsiteX20" fmla="*/ 4340 w 43733"/>
              <a:gd name="connsiteY20" fmla="*/ 16249 h 44465"/>
              <a:gd name="connsiteX21" fmla="*/ 4113 w 43733"/>
              <a:gd name="connsiteY21" fmla="*/ 14830 h 444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</a:cxnLst>
            <a:rect l="l" t="t" r="r" b="b"/>
            <a:pathLst>
              <a:path w="43733" h="44465">
                <a:moveTo>
                  <a:pt x="4113" y="14830"/>
                </a:moveTo>
                <a:cubicBezTo>
                  <a:pt x="3842" y="12117"/>
                  <a:pt x="4474" y="9381"/>
                  <a:pt x="5836" y="7367"/>
                </a:cubicBezTo>
                <a:cubicBezTo>
                  <a:pt x="7988" y="4186"/>
                  <a:pt x="11477" y="3477"/>
                  <a:pt x="14218" y="5662"/>
                </a:cubicBezTo>
                <a:cubicBezTo>
                  <a:pt x="15891" y="1369"/>
                  <a:pt x="20127" y="482"/>
                  <a:pt x="22669" y="3892"/>
                </a:cubicBezTo>
                <a:cubicBezTo>
                  <a:pt x="23310" y="2143"/>
                  <a:pt x="24541" y="934"/>
                  <a:pt x="25962" y="660"/>
                </a:cubicBezTo>
                <a:cubicBezTo>
                  <a:pt x="27526" y="358"/>
                  <a:pt x="29088" y="1230"/>
                  <a:pt x="30046" y="2941"/>
                </a:cubicBezTo>
                <a:cubicBezTo>
                  <a:pt x="31428" y="727"/>
                  <a:pt x="33714" y="0"/>
                  <a:pt x="35676" y="1150"/>
                </a:cubicBezTo>
                <a:cubicBezTo>
                  <a:pt x="37171" y="2026"/>
                  <a:pt x="38243" y="3860"/>
                  <a:pt x="38531" y="6036"/>
                </a:cubicBezTo>
                <a:cubicBezTo>
                  <a:pt x="40259" y="6678"/>
                  <a:pt x="41635" y="8458"/>
                  <a:pt x="42195" y="10778"/>
                </a:cubicBezTo>
                <a:cubicBezTo>
                  <a:pt x="42602" y="12462"/>
                  <a:pt x="42544" y="14291"/>
                  <a:pt x="42031" y="15920"/>
                </a:cubicBezTo>
                <a:cubicBezTo>
                  <a:pt x="43292" y="18154"/>
                  <a:pt x="43733" y="21050"/>
                  <a:pt x="43229" y="23782"/>
                </a:cubicBezTo>
                <a:cubicBezTo>
                  <a:pt x="42559" y="27414"/>
                  <a:pt x="40341" y="30134"/>
                  <a:pt x="37617" y="30664"/>
                </a:cubicBezTo>
                <a:cubicBezTo>
                  <a:pt x="37604" y="32931"/>
                  <a:pt x="36871" y="35081"/>
                  <a:pt x="35608" y="36561"/>
                </a:cubicBezTo>
                <a:cubicBezTo>
                  <a:pt x="33689" y="38810"/>
                  <a:pt x="30917" y="39099"/>
                  <a:pt x="28768" y="37275"/>
                </a:cubicBezTo>
                <a:cubicBezTo>
                  <a:pt x="28073" y="40408"/>
                  <a:pt x="26212" y="42803"/>
                  <a:pt x="23880" y="43566"/>
                </a:cubicBezTo>
                <a:cubicBezTo>
                  <a:pt x="21132" y="44465"/>
                  <a:pt x="18264" y="42933"/>
                  <a:pt x="16693" y="39726"/>
                </a:cubicBezTo>
                <a:cubicBezTo>
                  <a:pt x="12985" y="42770"/>
                  <a:pt x="8169" y="41059"/>
                  <a:pt x="6017" y="35932"/>
                </a:cubicBezTo>
                <a:cubicBezTo>
                  <a:pt x="3903" y="36269"/>
                  <a:pt x="1918" y="34484"/>
                  <a:pt x="1323" y="31710"/>
                </a:cubicBezTo>
                <a:cubicBezTo>
                  <a:pt x="892" y="29703"/>
                  <a:pt x="1273" y="27537"/>
                  <a:pt x="2326" y="26011"/>
                </a:cubicBezTo>
                <a:cubicBezTo>
                  <a:pt x="832" y="24814"/>
                  <a:pt x="0" y="22517"/>
                  <a:pt x="208" y="20164"/>
                </a:cubicBezTo>
                <a:cubicBezTo>
                  <a:pt x="452" y="17409"/>
                  <a:pt x="2058" y="15251"/>
                  <a:pt x="4076" y="14967"/>
                </a:cubicBezTo>
                <a:cubicBezTo>
                  <a:pt x="4088" y="14921"/>
                  <a:pt x="4101" y="14876"/>
                  <a:pt x="4113" y="14830"/>
                </a:cubicBezTo>
                <a:close/>
              </a:path>
              <a:path w="43733" h="44465" fill="none" extrusionOk="0">
                <a:moveTo>
                  <a:pt x="4906" y="26637"/>
                </a:moveTo>
                <a:cubicBezTo>
                  <a:pt x="4022" y="26731"/>
                  <a:pt x="3138" y="26453"/>
                  <a:pt x="2373" y="25840"/>
                </a:cubicBezTo>
                <a:moveTo>
                  <a:pt x="7141" y="35359"/>
                </a:moveTo>
                <a:cubicBezTo>
                  <a:pt x="6786" y="35552"/>
                  <a:pt x="6413" y="35680"/>
                  <a:pt x="6033" y="35740"/>
                </a:cubicBezTo>
                <a:moveTo>
                  <a:pt x="16691" y="39550"/>
                </a:moveTo>
                <a:cubicBezTo>
                  <a:pt x="16424" y="39004"/>
                  <a:pt x="16200" y="38421"/>
                  <a:pt x="16023" y="37810"/>
                </a:cubicBezTo>
                <a:moveTo>
                  <a:pt x="29040" y="35211"/>
                </a:moveTo>
                <a:cubicBezTo>
                  <a:pt x="29001" y="35858"/>
                  <a:pt x="28911" y="36498"/>
                  <a:pt x="28773" y="37120"/>
                </a:cubicBezTo>
                <a:moveTo>
                  <a:pt x="34342" y="23414"/>
                </a:moveTo>
                <a:cubicBezTo>
                  <a:pt x="36346" y="24742"/>
                  <a:pt x="37611" y="27518"/>
                  <a:pt x="37593" y="30550"/>
                </a:cubicBezTo>
                <a:moveTo>
                  <a:pt x="42011" y="15814"/>
                </a:moveTo>
                <a:cubicBezTo>
                  <a:pt x="41686" y="16846"/>
                  <a:pt x="41191" y="17762"/>
                  <a:pt x="40563" y="18490"/>
                </a:cubicBezTo>
                <a:moveTo>
                  <a:pt x="38537" y="5886"/>
                </a:moveTo>
                <a:cubicBezTo>
                  <a:pt x="38592" y="6303"/>
                  <a:pt x="38618" y="6726"/>
                  <a:pt x="38613" y="7150"/>
                </a:cubicBezTo>
                <a:moveTo>
                  <a:pt x="29291" y="4412"/>
                </a:moveTo>
                <a:cubicBezTo>
                  <a:pt x="29480" y="3829"/>
                  <a:pt x="29729" y="3286"/>
                  <a:pt x="30033" y="2800"/>
                </a:cubicBezTo>
                <a:moveTo>
                  <a:pt x="22354" y="5180"/>
                </a:moveTo>
                <a:cubicBezTo>
                  <a:pt x="22431" y="4698"/>
                  <a:pt x="22552" y="4231"/>
                  <a:pt x="22713" y="3790"/>
                </a:cubicBezTo>
                <a:moveTo>
                  <a:pt x="14213" y="5652"/>
                </a:moveTo>
                <a:cubicBezTo>
                  <a:pt x="14685" y="6028"/>
                  <a:pt x="15121" y="6481"/>
                  <a:pt x="15513" y="7000"/>
                </a:cubicBezTo>
                <a:moveTo>
                  <a:pt x="4340" y="16249"/>
                </a:moveTo>
                <a:cubicBezTo>
                  <a:pt x="4237" y="15785"/>
                  <a:pt x="4161" y="15311"/>
                  <a:pt x="4113" y="14830"/>
                </a:cubicBezTo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" name="图片 9" descr="未标题-1_13.png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2214554"/>
            <a:ext cx="1500166" cy="1047657"/>
          </a:xfrm>
          <a:prstGeom prst="rect">
            <a:avLst/>
          </a:prstGeom>
        </p:spPr>
      </p:pic>
      <p:pic>
        <p:nvPicPr>
          <p:cNvPr id="7" name="图片 6" descr="bs_05.png"/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979697" y="1928802"/>
            <a:ext cx="3164335" cy="4735629"/>
          </a:xfrm>
          <a:prstGeom prst="rect">
            <a:avLst/>
          </a:prstGeom>
        </p:spPr>
      </p:pic>
      <p:pic>
        <p:nvPicPr>
          <p:cNvPr id="13" name="图片 12" descr="sb_06.png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5357818" y="5143512"/>
            <a:ext cx="1013080" cy="1329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77263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jp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zh-TW" altLang="en-US" smtClean="0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394D354E-4ECF-49C3-810C-DD3C50A2B33E}" type="datetime1">
              <a:rPr lang="zh-TW" altLang="en-US" smtClean="0"/>
              <a:t>2019/3/18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5A70136C-21A2-42A7-9087-20FE60827DE3}" type="slidenum">
              <a:rPr lang="zh-TW" altLang="en-US" smtClean="0"/>
              <a:t>‹#›</a:t>
            </a:fld>
            <a:endParaRPr lang="zh-TW" altLang="en-US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8" r:id="rId1"/>
    <p:sldLayoutId id="2147483799" r:id="rId2"/>
    <p:sldLayoutId id="2147483800" r:id="rId3"/>
    <p:sldLayoutId id="2147483801" r:id="rId4"/>
    <p:sldLayoutId id="2147483802" r:id="rId5"/>
    <p:sldLayoutId id="2147483803" r:id="rId6"/>
    <p:sldLayoutId id="2147483804" r:id="rId7"/>
    <p:sldLayoutId id="2147483805" r:id="rId8"/>
    <p:sldLayoutId id="2147483806" r:id="rId9"/>
    <p:sldLayoutId id="2147483807" r:id="rId10"/>
    <p:sldLayoutId id="2147483808" r:id="rId11"/>
    <p:sldLayoutId id="2147483795" r:id="rId12"/>
    <p:sldLayoutId id="2147483796" r:id="rId13"/>
  </p:sldLayoutIdLst>
  <p:hf hdr="0" ftr="0" dt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priori.moe.gov.tw/index.php?mod=resource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priori.moe.gov.tw/index.php?mod=resource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投影片編號版面配置區 1"/>
          <p:cNvSpPr>
            <a:spLocks noGrp="1"/>
          </p:cNvSpPr>
          <p:nvPr>
            <p:ph type="sldNum" sz="quarter" idx="12"/>
          </p:nvPr>
        </p:nvSpPr>
        <p:spPr>
          <a:xfrm>
            <a:off x="8543278" y="6356350"/>
            <a:ext cx="561975" cy="365125"/>
          </a:xfrm>
        </p:spPr>
        <p:txBody>
          <a:bodyPr/>
          <a:lstStyle/>
          <a:p>
            <a:fld id="{5A70136C-21A2-42A7-9087-20FE60827DE3}" type="slidenum">
              <a:rPr lang="zh-TW" altLang="en-US" smtClean="0"/>
              <a:t>1</a:t>
            </a:fld>
            <a:endParaRPr lang="zh-TW" altLang="en-US" dirty="0"/>
          </a:p>
        </p:txBody>
      </p:sp>
      <p:sp>
        <p:nvSpPr>
          <p:cNvPr id="2" name="內容版面配置區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sp>
        <p:nvSpPr>
          <p:cNvPr id="7" name="文字方塊 6"/>
          <p:cNvSpPr txBox="1"/>
          <p:nvPr/>
        </p:nvSpPr>
        <p:spPr>
          <a:xfrm>
            <a:off x="1259632" y="580893"/>
            <a:ext cx="877163" cy="646331"/>
          </a:xfrm>
          <a:prstGeom prst="rect">
            <a:avLst/>
          </a:prstGeom>
          <a:noFill/>
          <a:ln>
            <a:noFill/>
          </a:ln>
        </p:spPr>
        <p:txBody>
          <a:bodyPr wrap="none" rtlCol="0">
            <a:spAutoFit/>
          </a:bodyPr>
          <a:lstStyle/>
          <a:p>
            <a:r>
              <a:rPr lang="en-US" altLang="zh-TW" sz="3600" b="1" dirty="0" smtClean="0">
                <a:solidFill>
                  <a:schemeClr val="accent3">
                    <a:lumMod val="50000"/>
                  </a:schemeClr>
                </a:solidFill>
                <a:latin typeface="華康中特圓體" panose="020F0809000000000000" pitchFamily="49" charset="-120"/>
                <a:ea typeface="華康中特圓體" panose="020F0809000000000000" pitchFamily="49" charset="-120"/>
              </a:rPr>
              <a:t>108</a:t>
            </a:r>
            <a:endParaRPr lang="zh-TW" altLang="en-US" sz="3200" b="1" dirty="0">
              <a:solidFill>
                <a:schemeClr val="accent3">
                  <a:lumMod val="50000"/>
                </a:schemeClr>
              </a:solidFill>
              <a:latin typeface="華康中特圓體" panose="020F0809000000000000" pitchFamily="49" charset="-120"/>
              <a:ea typeface="華康中特圓體" panose="020F0809000000000000" pitchFamily="49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840873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83568" y="188640"/>
            <a:ext cx="7886700" cy="874293"/>
          </a:xfrm>
        </p:spPr>
        <p:txBody>
          <a:bodyPr>
            <a:normAutofit/>
          </a:bodyPr>
          <a:lstStyle/>
          <a:p>
            <a:pPr algn="ctr"/>
            <a:r>
              <a:rPr lang="zh-TW" altLang="zh-TW" sz="5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補救教學之內涵</a:t>
            </a:r>
            <a:endParaRPr lang="zh-TW" altLang="en-US" sz="54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77576" y="1268760"/>
            <a:ext cx="8414534" cy="525658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zh-TW" altLang="en-US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一</a:t>
            </a:r>
            <a:r>
              <a:rPr lang="zh-TW" altLang="zh-TW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zh-TW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補救教學</a:t>
            </a:r>
            <a:r>
              <a:rPr lang="zh-TW" altLang="zh-TW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之</a:t>
            </a:r>
            <a:r>
              <a:rPr lang="zh-TW" altLang="en-US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內涵</a:t>
            </a:r>
            <a:endParaRPr lang="zh-TW" altLang="zh-TW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zh-TW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補救教學係指協助未達到教學目標或學習有困難之</a:t>
            </a:r>
            <a:r>
              <a:rPr lang="zh-TW" altLang="zh-TW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學習低成就者</a:t>
            </a:r>
            <a:r>
              <a:rPr lang="zh-TW" altLang="zh-TW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，針對其學習困難與原因，依據個別的需求，設計一系列的學習補救措施，實施額外教學時間，幫助學習者有效達到學習目標的一種教學</a:t>
            </a:r>
            <a:r>
              <a:rPr lang="zh-TW" altLang="zh-TW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方式</a:t>
            </a:r>
            <a:r>
              <a:rPr lang="zh-TW" altLang="en-US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；</a:t>
            </a:r>
            <a:r>
              <a:rPr lang="zh-TW" altLang="zh-TW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換言之</a:t>
            </a:r>
            <a:r>
              <a:rPr lang="zh-TW" altLang="zh-TW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，補救教學屬於事後的幫助</a:t>
            </a:r>
            <a:r>
              <a:rPr lang="zh-TW" altLang="zh-TW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</a:t>
            </a:r>
            <a:r>
              <a:rPr lang="zh-TW" altLang="en-US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旨在</a:t>
            </a:r>
            <a:r>
              <a:rPr lang="zh-TW" altLang="zh-TW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協助</a:t>
            </a:r>
            <a:r>
              <a:rPr lang="zh-TW" altLang="zh-TW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未達到教學目標之低成就學習者，在診斷其學習具有困難後，針對其困難與障礙，設計一系列的補救措施，採用「</a:t>
            </a:r>
            <a:r>
              <a:rPr lang="zh-TW" altLang="zh-TW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評量</a:t>
            </a:r>
            <a:r>
              <a:rPr lang="en-US" altLang="zh-TW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─</a:t>
            </a:r>
            <a:r>
              <a:rPr lang="zh-TW" altLang="zh-TW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教學</a:t>
            </a:r>
            <a:r>
              <a:rPr lang="en-US" altLang="zh-TW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─</a:t>
            </a:r>
            <a:r>
              <a:rPr lang="zh-TW" altLang="zh-TW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再評量</a:t>
            </a:r>
            <a:r>
              <a:rPr lang="zh-TW" altLang="zh-TW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」的循環歷程，幫助學生克服學習障礙並提昇其學習效能，以達成到設定的學習水平</a:t>
            </a:r>
            <a:r>
              <a:rPr lang="zh-TW" altLang="zh-TW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en-US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二、需要</a:t>
            </a:r>
            <a:r>
              <a:rPr lang="zh-TW" altLang="zh-TW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補救</a:t>
            </a:r>
            <a:r>
              <a:rPr lang="zh-TW" altLang="zh-TW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教學</a:t>
            </a:r>
            <a:r>
              <a:rPr lang="zh-TW" altLang="zh-TW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之</a:t>
            </a:r>
            <a:r>
              <a:rPr lang="zh-TW" altLang="en-US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對象</a:t>
            </a:r>
            <a:endParaRPr lang="en-US" altLang="zh-TW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需要接受</a:t>
            </a:r>
            <a:r>
              <a:rPr lang="zh-TW" altLang="zh-TW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補救教學</a:t>
            </a:r>
            <a:r>
              <a:rPr lang="zh-TW" altLang="en-US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的</a:t>
            </a:r>
            <a:r>
              <a:rPr lang="zh-TW" altLang="en-US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對象：</a:t>
            </a:r>
            <a:r>
              <a:rPr lang="zh-TW" altLang="zh-TW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低成就</a:t>
            </a:r>
            <a:r>
              <a:rPr lang="zh-TW" altLang="zh-TW" b="1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學生</a:t>
            </a:r>
            <a:r>
              <a:rPr lang="zh-TW" altLang="en-US" dirty="0" smtClean="0">
                <a:solidFill>
                  <a:schemeClr val="tx1"/>
                </a:solidFill>
              </a:rPr>
              <a:t>。</a:t>
            </a:r>
            <a:endParaRPr lang="en-US" altLang="zh-TW" dirty="0" smtClean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zh-TW" altLang="en-US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三、</a:t>
            </a:r>
            <a:r>
              <a:rPr lang="zh-TW" altLang="zh-TW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補救</a:t>
            </a:r>
            <a:r>
              <a:rPr lang="zh-TW" altLang="zh-TW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教學</a:t>
            </a:r>
            <a:r>
              <a:rPr lang="zh-TW" altLang="zh-TW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之</a:t>
            </a:r>
            <a:r>
              <a:rPr lang="zh-TW" altLang="en-US" b="1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目標</a:t>
            </a:r>
            <a:endParaRPr lang="en-US" altLang="zh-TW" b="1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達成</a:t>
            </a:r>
            <a:r>
              <a:rPr lang="zh-TW" altLang="en-US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「</a:t>
            </a:r>
            <a:r>
              <a:rPr lang="zh-TW" altLang="en-US" b="1" u="sng" dirty="0">
                <a:solidFill>
                  <a:srgbClr val="0070C0"/>
                </a:solidFill>
                <a:latin typeface="標楷體" panose="03000509000000000000" pitchFamily="65" charset="-120"/>
                <a:ea typeface="標楷體" panose="03000509000000000000" pitchFamily="65" charset="-120"/>
                <a:hlinkClick r:id="rId2"/>
              </a:rPr>
              <a:t>基本學習內容</a:t>
            </a:r>
            <a:r>
              <a:rPr lang="zh-TW" altLang="en-US" b="1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」</a:t>
            </a:r>
            <a:r>
              <a:rPr lang="zh-TW" altLang="en-US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的</a:t>
            </a:r>
            <a:r>
              <a:rPr lang="zh-TW" altLang="en-US" b="1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各年級通過標準</a:t>
            </a:r>
            <a:r>
              <a:rPr lang="zh-TW" altLang="en-US" dirty="0" smtClean="0">
                <a:solidFill>
                  <a:schemeClr val="tx1"/>
                </a:solidFill>
              </a:rPr>
              <a:t>。</a:t>
            </a:r>
            <a:endParaRPr lang="en-US" altLang="zh-TW" dirty="0">
              <a:solidFill>
                <a:schemeClr val="tx1"/>
              </a:solidFill>
            </a:endParaRPr>
          </a:p>
          <a:p>
            <a:endParaRPr lang="en-US" altLang="zh-TW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" name="投影片編號版面配置區 1"/>
          <p:cNvSpPr>
            <a:spLocks noGrp="1"/>
          </p:cNvSpPr>
          <p:nvPr>
            <p:ph type="sldNum" sz="quarter" idx="12"/>
          </p:nvPr>
        </p:nvSpPr>
        <p:spPr>
          <a:xfrm>
            <a:off x="8543278" y="6356350"/>
            <a:ext cx="561975" cy="365125"/>
          </a:xfrm>
        </p:spPr>
        <p:txBody>
          <a:bodyPr/>
          <a:lstStyle/>
          <a:p>
            <a:fld id="{5A70136C-21A2-42A7-9087-20FE60827DE3}" type="slidenum">
              <a:rPr lang="zh-TW" altLang="en-US" smtClean="0"/>
              <a:t>2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4083928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45346" y="332656"/>
            <a:ext cx="7886700" cy="901948"/>
          </a:xfrm>
        </p:spPr>
        <p:txBody>
          <a:bodyPr>
            <a:normAutofit/>
          </a:bodyPr>
          <a:lstStyle/>
          <a:p>
            <a:pPr algn="ctr"/>
            <a:r>
              <a:rPr lang="zh-TW" altLang="zh-TW" sz="5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低成就學生</a:t>
            </a:r>
            <a:r>
              <a:rPr lang="zh-TW" altLang="en-US" sz="5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的特徵</a:t>
            </a:r>
            <a:endParaRPr lang="zh-TW" altLang="en-US" sz="5400" b="1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67544" y="1124744"/>
            <a:ext cx="8280920" cy="5328592"/>
          </a:xfrm>
        </p:spPr>
        <p:txBody>
          <a:bodyPr>
            <a:normAutofit fontScale="250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zh-TW" altLang="en-US" sz="128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一、</a:t>
            </a:r>
            <a:r>
              <a:rPr lang="zh-TW" altLang="zh-TW" sz="128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學業表現</a:t>
            </a:r>
            <a:endParaRPr lang="en-US" altLang="zh-TW" sz="12800" b="1" dirty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zh-TW" sz="80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（</a:t>
            </a:r>
            <a:r>
              <a:rPr lang="en-US" altLang="zh-TW" sz="80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zh-TW" sz="80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）低成就學生往往測驗與學業成績較差。</a:t>
            </a:r>
            <a:endParaRPr lang="en-US" altLang="zh-TW" sz="8000" b="1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zh-TW" sz="80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（</a:t>
            </a:r>
            <a:r>
              <a:rPr lang="en-US" altLang="zh-TW" sz="80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zh-TW" sz="80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）在閱讀與數學程度比一般同儕低。</a:t>
            </a:r>
            <a:endParaRPr lang="en-US" altLang="zh-TW" sz="8000" b="1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zh-TW" sz="80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（</a:t>
            </a:r>
            <a:r>
              <a:rPr lang="en-US" altLang="zh-TW" sz="80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zh-TW" altLang="zh-TW" sz="80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）有學業方面的挫折經驗。</a:t>
            </a:r>
            <a:endParaRPr lang="en-US" altLang="zh-TW" sz="8000" b="1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zh-TW" sz="80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（</a:t>
            </a:r>
            <a:r>
              <a:rPr lang="en-US" altLang="zh-TW" sz="80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4</a:t>
            </a:r>
            <a:r>
              <a:rPr lang="zh-TW" altLang="zh-TW" sz="80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）作業無法正常繳交，會使用藉口推託或是直接抄襲。</a:t>
            </a:r>
            <a:endParaRPr lang="en-US" altLang="zh-TW" sz="8000" b="1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lnSpc>
                <a:spcPct val="170000"/>
              </a:lnSpc>
              <a:buNone/>
            </a:pPr>
            <a:r>
              <a:rPr lang="zh-TW" altLang="en-US" sz="128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二、</a:t>
            </a:r>
            <a:r>
              <a:rPr lang="zh-TW" altLang="zh-TW" sz="128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平時表現</a:t>
            </a:r>
            <a:endParaRPr lang="en-US" altLang="zh-TW" sz="12800" b="1" dirty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zh-TW" sz="80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（</a:t>
            </a:r>
            <a:r>
              <a:rPr lang="en-US" altLang="zh-TW" sz="80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zh-TW" sz="80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）低成就學生依賴心較重，需要教師與家長的注意。</a:t>
            </a:r>
            <a:endParaRPr lang="en-US" altLang="zh-TW" sz="8000" b="1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zh-TW" sz="80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（</a:t>
            </a:r>
            <a:r>
              <a:rPr lang="en-US" altLang="zh-TW" sz="80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</a:t>
            </a:r>
            <a:r>
              <a:rPr lang="zh-TW" altLang="zh-TW" sz="80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）容易分心，但對於本身有興趣的科目，具有優異的理解力，甚至會出現固著的行為。</a:t>
            </a:r>
            <a:endParaRPr lang="en-US" altLang="zh-TW" sz="8000" b="1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zh-TW" sz="80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（</a:t>
            </a:r>
            <a:r>
              <a:rPr lang="en-US" altLang="zh-TW" sz="80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</a:t>
            </a:r>
            <a:r>
              <a:rPr lang="zh-TW" altLang="zh-TW" sz="80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）在社會性的適應較無法融入。</a:t>
            </a:r>
            <a:endParaRPr lang="en-US" altLang="zh-TW" sz="8000" b="1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zh-TW" sz="80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（</a:t>
            </a:r>
            <a:r>
              <a:rPr lang="en-US" altLang="zh-TW" sz="80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4</a:t>
            </a:r>
            <a:r>
              <a:rPr lang="zh-TW" altLang="zh-TW" sz="80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）缺乏毅力與恆心。</a:t>
            </a:r>
            <a:endParaRPr lang="en-US" altLang="zh-TW" sz="8000" b="1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zh-TW" sz="80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（</a:t>
            </a:r>
            <a:r>
              <a:rPr lang="en-US" altLang="zh-TW" sz="80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5</a:t>
            </a:r>
            <a:r>
              <a:rPr lang="zh-TW" altLang="zh-TW" sz="80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）不喜歡學校與作業。</a:t>
            </a:r>
            <a:endParaRPr lang="en-US" altLang="zh-TW" sz="8000" b="1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zh-TW" sz="80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（</a:t>
            </a:r>
            <a:r>
              <a:rPr lang="en-US" altLang="zh-TW" sz="80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6</a:t>
            </a:r>
            <a:r>
              <a:rPr lang="zh-TW" altLang="zh-TW" sz="80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）偏低的出席率。</a:t>
            </a:r>
            <a:endParaRPr lang="en-US" altLang="zh-TW" sz="8000" b="1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r>
              <a:rPr lang="zh-TW" altLang="zh-TW" sz="80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（</a:t>
            </a:r>
            <a:r>
              <a:rPr lang="en-US" altLang="zh-TW" sz="80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7</a:t>
            </a:r>
            <a:r>
              <a:rPr lang="zh-TW" altLang="zh-TW" sz="80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）</a:t>
            </a:r>
            <a:r>
              <a:rPr lang="zh-TW" altLang="zh-TW" sz="8000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家庭的支持較少</a:t>
            </a:r>
            <a:r>
              <a:rPr lang="zh-TW" altLang="zh-TW" sz="8000" b="1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zh-TW" altLang="en-US" sz="8000" dirty="0">
              <a:solidFill>
                <a:schemeClr val="tx1"/>
              </a:solidFill>
            </a:endParaRPr>
          </a:p>
        </p:txBody>
      </p:sp>
      <p:sp>
        <p:nvSpPr>
          <p:cNvPr id="4" name="投影片編號版面配置區 1"/>
          <p:cNvSpPr>
            <a:spLocks noGrp="1"/>
          </p:cNvSpPr>
          <p:nvPr>
            <p:ph type="sldNum" sz="quarter" idx="12"/>
          </p:nvPr>
        </p:nvSpPr>
        <p:spPr>
          <a:xfrm>
            <a:off x="8543278" y="6356350"/>
            <a:ext cx="561975" cy="365125"/>
          </a:xfrm>
        </p:spPr>
        <p:txBody>
          <a:bodyPr/>
          <a:lstStyle/>
          <a:p>
            <a:fld id="{5A70136C-21A2-42A7-9087-20FE60827DE3}" type="slidenum">
              <a:rPr lang="zh-TW" altLang="en-US" smtClean="0"/>
              <a:t>3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3281834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11560" y="476672"/>
            <a:ext cx="7886700" cy="883755"/>
          </a:xfrm>
        </p:spPr>
        <p:txBody>
          <a:bodyPr>
            <a:noAutofit/>
          </a:bodyPr>
          <a:lstStyle/>
          <a:p>
            <a:pPr algn="ctr"/>
            <a:r>
              <a:rPr lang="zh-TW" altLang="en-US" sz="5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標準設定</a:t>
            </a:r>
            <a:r>
              <a:rPr lang="zh-TW" altLang="en-US" sz="5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方法流程</a:t>
            </a:r>
            <a:endParaRPr lang="zh-TW" altLang="en-US" sz="54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00693" y="1628800"/>
            <a:ext cx="8468474" cy="4680520"/>
          </a:xfrm>
        </p:spPr>
        <p:txBody>
          <a:bodyPr>
            <a:normAutofit/>
          </a:bodyPr>
          <a:lstStyle/>
          <a:p>
            <a:pPr lvl="0"/>
            <a:r>
              <a:rPr lang="zh-TW" altLang="zh-TW" sz="24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舉行標準設定的專家座談會</a:t>
            </a:r>
            <a:r>
              <a:rPr lang="zh-TW" altLang="zh-TW" sz="2400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endParaRPr lang="en-US" altLang="zh-TW" sz="2400" dirty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lvl="1" indent="0">
              <a:buNone/>
            </a:pPr>
            <a:r>
              <a:rPr lang="zh-TW" altLang="zh-TW" sz="2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針對國英數三科，邀請</a:t>
            </a:r>
            <a:r>
              <a:rPr lang="en-US" altLang="zh-TW" sz="2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6</a:t>
            </a:r>
            <a:r>
              <a:rPr lang="zh-TW" altLang="zh-TW" sz="2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階段</a:t>
            </a:r>
            <a:r>
              <a:rPr lang="zh-TW" altLang="en-US" sz="2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（即：</a:t>
            </a:r>
            <a:r>
              <a:rPr lang="en-US" altLang="zh-TW" sz="2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1-2</a:t>
            </a:r>
            <a:r>
              <a:rPr lang="zh-TW" altLang="zh-TW" sz="2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年級、</a:t>
            </a:r>
            <a:r>
              <a:rPr lang="en-US" altLang="zh-TW" sz="2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3-4</a:t>
            </a:r>
            <a:r>
              <a:rPr lang="zh-TW" altLang="zh-TW" sz="2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年級、</a:t>
            </a:r>
            <a:r>
              <a:rPr lang="en-US" altLang="zh-TW" sz="2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5-6</a:t>
            </a:r>
            <a:r>
              <a:rPr lang="zh-TW" altLang="zh-TW" sz="2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年級、</a:t>
            </a:r>
            <a:r>
              <a:rPr lang="en-US" altLang="zh-TW" sz="2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7</a:t>
            </a:r>
            <a:r>
              <a:rPr lang="zh-TW" altLang="zh-TW" sz="2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年級、</a:t>
            </a:r>
            <a:r>
              <a:rPr lang="en-US" altLang="zh-TW" sz="2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8</a:t>
            </a:r>
            <a:r>
              <a:rPr lang="zh-TW" altLang="zh-TW" sz="2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年級、</a:t>
            </a:r>
            <a:r>
              <a:rPr lang="en-US" altLang="zh-TW" sz="2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9</a:t>
            </a:r>
            <a:r>
              <a:rPr lang="zh-TW" altLang="zh-TW" sz="2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年級六個階段</a:t>
            </a:r>
            <a:r>
              <a:rPr lang="zh-TW" altLang="en-US" sz="2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）</a:t>
            </a:r>
            <a:r>
              <a:rPr lang="zh-TW" altLang="zh-TW" sz="2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各</a:t>
            </a:r>
            <a:r>
              <a:rPr lang="en-US" altLang="zh-TW" sz="2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15</a:t>
            </a:r>
            <a:r>
              <a:rPr lang="zh-TW" altLang="zh-TW" sz="2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名負責補救教學教師，擔任學科專家，參與標準設定的專家座談會議。共需舉行</a:t>
            </a:r>
            <a:r>
              <a:rPr lang="en-US" altLang="zh-TW" sz="2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6</a:t>
            </a:r>
            <a:r>
              <a:rPr lang="zh-TW" altLang="zh-TW" sz="2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階段</a:t>
            </a:r>
            <a:r>
              <a:rPr lang="en-US" altLang="zh-TW" sz="2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x 3</a:t>
            </a:r>
            <a:r>
              <a:rPr lang="zh-TW" altLang="zh-TW" sz="2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科＝</a:t>
            </a:r>
            <a:r>
              <a:rPr lang="en-US" altLang="zh-TW" sz="2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18</a:t>
            </a:r>
            <a:r>
              <a:rPr lang="zh-TW" altLang="zh-TW" sz="2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場次的座談會</a:t>
            </a:r>
            <a:r>
              <a:rPr lang="zh-TW" altLang="en-US" sz="2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，邀請</a:t>
            </a:r>
            <a:r>
              <a:rPr lang="en-US" altLang="zh-TW" sz="2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270</a:t>
            </a:r>
            <a:r>
              <a:rPr lang="zh-TW" altLang="en-US" sz="21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名教師參與。</a:t>
            </a:r>
            <a:endParaRPr lang="en-US" altLang="zh-TW" sz="2100" dirty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lvl="0"/>
            <a:r>
              <a:rPr lang="zh-TW" altLang="en-US" sz="24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採用各科</a:t>
            </a:r>
            <a:r>
              <a:rPr lang="en-US" altLang="zh-TW" sz="2400" b="1" dirty="0">
                <a:solidFill>
                  <a:srgbClr val="C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10302</a:t>
            </a:r>
            <a:r>
              <a:rPr lang="zh-TW" altLang="en-US" sz="2400" b="1" dirty="0">
                <a:solidFill>
                  <a:srgbClr val="C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～</a:t>
            </a:r>
            <a:r>
              <a:rPr lang="en-US" altLang="zh-TW" sz="2400" b="1" dirty="0">
                <a:solidFill>
                  <a:srgbClr val="C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10402</a:t>
            </a:r>
            <a:r>
              <a:rPr lang="zh-TW" altLang="en-US" sz="24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各四卷的篩選及成長測驗試題。命題依據：國教署公布的國英數三科「</a:t>
            </a:r>
            <a:r>
              <a:rPr lang="zh-TW" altLang="en-US" sz="2400" b="1" u="sng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  <a:hlinkClick r:id="rId2"/>
              </a:rPr>
              <a:t>基本學習內容</a:t>
            </a:r>
            <a:r>
              <a:rPr lang="zh-TW" altLang="en-US" sz="24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」。</a:t>
            </a:r>
            <a:endParaRPr lang="en-US" altLang="zh-TW" sz="2400" b="1" dirty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4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採用</a:t>
            </a:r>
            <a:r>
              <a:rPr lang="en-US" altLang="zh-TW" sz="2400" b="1" dirty="0" err="1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Angoff</a:t>
            </a:r>
            <a:r>
              <a:rPr lang="en-US" altLang="zh-TW" sz="24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zh-TW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的 </a:t>
            </a:r>
            <a:r>
              <a:rPr lang="en-US" altLang="zh-TW" sz="24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yes/no</a:t>
            </a:r>
            <a:r>
              <a:rPr lang="zh-TW" altLang="en-US" sz="2400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二元計分法</a:t>
            </a:r>
            <a:r>
              <a:rPr lang="zh-TW" altLang="en-US" sz="24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設定各科</a:t>
            </a:r>
            <a:r>
              <a:rPr lang="zh-TW" altLang="zh-TW" sz="24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「絕對通過標準」</a:t>
            </a:r>
            <a:r>
              <a:rPr lang="zh-TW" altLang="en-US" sz="24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2400" b="1" dirty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zh-TW" altLang="en-US" sz="2400" b="1" dirty="0">
                <a:solidFill>
                  <a:srgbClr val="C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確定「</a:t>
            </a:r>
            <a:r>
              <a:rPr lang="zh-TW" altLang="zh-TW" sz="2400" b="1" dirty="0">
                <a:solidFill>
                  <a:srgbClr val="0000FF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表現水準描述語</a:t>
            </a:r>
            <a:r>
              <a:rPr lang="zh-TW" altLang="en-US" sz="2400" b="1" dirty="0">
                <a:solidFill>
                  <a:srgbClr val="C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」</a:t>
            </a:r>
            <a:r>
              <a:rPr lang="zh-TW" altLang="zh-TW" sz="2400" b="1" dirty="0">
                <a:solidFill>
                  <a:srgbClr val="C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（</a:t>
            </a:r>
            <a:r>
              <a:rPr lang="en-US" altLang="zh-TW" sz="2400" b="1" dirty="0">
                <a:solidFill>
                  <a:srgbClr val="C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performance level descriptions, PLD</a:t>
            </a:r>
            <a:r>
              <a:rPr lang="zh-TW" altLang="zh-TW" sz="2400" b="1" dirty="0">
                <a:solidFill>
                  <a:srgbClr val="C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）</a:t>
            </a:r>
            <a:r>
              <a:rPr lang="zh-TW" altLang="en-US" sz="2400" b="1" dirty="0">
                <a:solidFill>
                  <a:srgbClr val="C00000"/>
                </a:solidFill>
                <a:latin typeface="Times New Roman" pitchFamily="18" charset="0"/>
                <a:ea typeface="標楷體" pitchFamily="65" charset="-120"/>
                <a:cs typeface="Times New Roman" pitchFamily="18" charset="0"/>
              </a:rPr>
              <a:t>。</a:t>
            </a:r>
            <a:endParaRPr lang="en-US" altLang="zh-TW" sz="2400" b="1" dirty="0">
              <a:solidFill>
                <a:srgbClr val="C00000"/>
              </a:solidFill>
              <a:latin typeface="Times New Roman" pitchFamily="18" charset="0"/>
              <a:ea typeface="標楷體" pitchFamily="65" charset="-120"/>
              <a:cs typeface="Times New Roman" pitchFamily="18" charset="0"/>
            </a:endParaRPr>
          </a:p>
          <a:p>
            <a:pPr lvl="0"/>
            <a:r>
              <a:rPr lang="zh-TW" altLang="zh-TW" sz="24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舉行評量架構的專家諮詢座談會</a:t>
            </a:r>
            <a:r>
              <a:rPr lang="zh-TW" altLang="en-US" sz="24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2400" b="1" dirty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/>
            <a:endParaRPr lang="en-US" altLang="zh-TW" b="1" dirty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lvl="1" indent="0">
              <a:buNone/>
            </a:pPr>
            <a:endParaRPr lang="zh-TW" altLang="zh-TW" sz="21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zh-TW" dirty="0"/>
          </a:p>
          <a:p>
            <a:endParaRPr lang="zh-TW" altLang="en-US" dirty="0"/>
          </a:p>
        </p:txBody>
      </p:sp>
      <p:sp>
        <p:nvSpPr>
          <p:cNvPr id="4" name="投影片編號版面配置區 1"/>
          <p:cNvSpPr>
            <a:spLocks noGrp="1"/>
          </p:cNvSpPr>
          <p:nvPr>
            <p:ph type="sldNum" sz="quarter" idx="12"/>
          </p:nvPr>
        </p:nvSpPr>
        <p:spPr>
          <a:xfrm>
            <a:off x="8543278" y="6356350"/>
            <a:ext cx="561975" cy="365125"/>
          </a:xfrm>
        </p:spPr>
        <p:txBody>
          <a:bodyPr/>
          <a:lstStyle/>
          <a:p>
            <a:fld id="{5A70136C-21A2-42A7-9087-20FE60827DE3}" type="slidenum">
              <a:rPr lang="zh-TW" altLang="en-US" smtClean="0"/>
              <a:t>4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496834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90907" y="548680"/>
            <a:ext cx="8318753" cy="754856"/>
          </a:xfrm>
        </p:spPr>
        <p:txBody>
          <a:bodyPr>
            <a:noAutofit/>
          </a:bodyPr>
          <a:lstStyle/>
          <a:p>
            <a:pPr algn="ctr"/>
            <a:r>
              <a:rPr lang="zh-TW" altLang="en-US" sz="405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標準設定技術</a:t>
            </a:r>
            <a:r>
              <a:rPr lang="en-US" altLang="zh-TW" sz="405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--</a:t>
            </a:r>
            <a:r>
              <a:rPr lang="en-US" altLang="zh-TW" sz="4050" b="1" dirty="0">
                <a:solidFill>
                  <a:srgbClr val="C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sz="4050" b="1" dirty="0" err="1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Angoff</a:t>
            </a:r>
            <a:r>
              <a:rPr lang="en-US" altLang="zh-TW" sz="405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zh-TW" altLang="en-US" sz="405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的</a:t>
            </a:r>
            <a:r>
              <a:rPr lang="en-US" altLang="zh-TW" sz="405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yes/no</a:t>
            </a:r>
            <a:r>
              <a:rPr lang="zh-TW" altLang="en-US" sz="405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方法</a:t>
            </a:r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9552" y="1484784"/>
            <a:ext cx="8064896" cy="4968552"/>
          </a:xfrm>
          <a:prstGeom prst="rect">
            <a:avLst/>
          </a:prstGeom>
        </p:spPr>
      </p:pic>
      <p:sp>
        <p:nvSpPr>
          <p:cNvPr id="5" name="投影片編號版面配置區 1"/>
          <p:cNvSpPr>
            <a:spLocks noGrp="1"/>
          </p:cNvSpPr>
          <p:nvPr>
            <p:ph type="sldNum" sz="quarter" idx="12"/>
          </p:nvPr>
        </p:nvSpPr>
        <p:spPr>
          <a:xfrm>
            <a:off x="8543278" y="6356350"/>
            <a:ext cx="561975" cy="365125"/>
          </a:xfrm>
        </p:spPr>
        <p:txBody>
          <a:bodyPr/>
          <a:lstStyle/>
          <a:p>
            <a:fld id="{5A70136C-21A2-42A7-9087-20FE60827DE3}" type="slidenum">
              <a:rPr lang="zh-TW" altLang="en-US" smtClean="0"/>
              <a:t>5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211466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11560" y="476672"/>
            <a:ext cx="7886700" cy="768572"/>
          </a:xfrm>
        </p:spPr>
        <p:txBody>
          <a:bodyPr>
            <a:normAutofit fontScale="90000"/>
          </a:bodyPr>
          <a:lstStyle/>
          <a:p>
            <a:pPr algn="ctr"/>
            <a:r>
              <a:rPr lang="en-US" altLang="zh-TW" sz="4800" b="1" dirty="0" err="1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Angoff</a:t>
            </a:r>
            <a:r>
              <a:rPr lang="en-US" altLang="zh-TW" sz="48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zh-TW" altLang="en-US" sz="48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的</a:t>
            </a:r>
            <a:r>
              <a:rPr lang="en-US" altLang="zh-TW" sz="48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yes/no</a:t>
            </a:r>
            <a:r>
              <a:rPr lang="zh-TW" altLang="en-US" sz="4800" b="1" dirty="0"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方法（續）</a:t>
            </a:r>
            <a:endParaRPr lang="zh-TW" altLang="en-US" sz="4800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3568" y="1340768"/>
            <a:ext cx="7704856" cy="5040560"/>
          </a:xfrm>
          <a:prstGeom prst="rect">
            <a:avLst/>
          </a:prstGeom>
        </p:spPr>
      </p:pic>
      <p:sp>
        <p:nvSpPr>
          <p:cNvPr id="5" name="投影片編號版面配置區 1"/>
          <p:cNvSpPr>
            <a:spLocks noGrp="1"/>
          </p:cNvSpPr>
          <p:nvPr>
            <p:ph type="sldNum" sz="quarter" idx="12"/>
          </p:nvPr>
        </p:nvSpPr>
        <p:spPr>
          <a:xfrm>
            <a:off x="8543278" y="6356350"/>
            <a:ext cx="561975" cy="365125"/>
          </a:xfrm>
        </p:spPr>
        <p:txBody>
          <a:bodyPr/>
          <a:lstStyle/>
          <a:p>
            <a:fld id="{5A70136C-21A2-42A7-9087-20FE60827DE3}" type="slidenum">
              <a:rPr lang="zh-TW" altLang="en-US" smtClean="0"/>
              <a:t>6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1922382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6364431" y="1867982"/>
            <a:ext cx="2395105" cy="3001177"/>
          </a:xfrm>
        </p:spPr>
        <p:txBody>
          <a:bodyPr>
            <a:normAutofit/>
          </a:bodyPr>
          <a:lstStyle/>
          <a:p>
            <a:pPr lvl="0"/>
            <a:endParaRPr lang="en-US" altLang="zh-TW" b="1" dirty="0" smtClean="0"/>
          </a:p>
          <a:p>
            <a:pPr lvl="0"/>
            <a:r>
              <a:rPr lang="zh-TW" altLang="zh-TW" sz="30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二至八年級國英數各卷的通過標準的平均數</a:t>
            </a:r>
            <a:r>
              <a:rPr lang="zh-TW" altLang="en-US" sz="30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zh-TW" altLang="en-US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857250"/>
            <a:ext cx="5760639" cy="5452070"/>
          </a:xfrm>
          <a:prstGeom prst="rect">
            <a:avLst/>
          </a:prstGeom>
        </p:spPr>
      </p:pic>
      <p:sp>
        <p:nvSpPr>
          <p:cNvPr id="5" name="投影片編號版面配置區 1"/>
          <p:cNvSpPr>
            <a:spLocks noGrp="1"/>
          </p:cNvSpPr>
          <p:nvPr>
            <p:ph type="sldNum" sz="quarter" idx="12"/>
          </p:nvPr>
        </p:nvSpPr>
        <p:spPr>
          <a:xfrm>
            <a:off x="8543278" y="6356350"/>
            <a:ext cx="561975" cy="365125"/>
          </a:xfrm>
        </p:spPr>
        <p:txBody>
          <a:bodyPr/>
          <a:lstStyle/>
          <a:p>
            <a:fld id="{5A70136C-21A2-42A7-9087-20FE60827DE3}" type="slidenum">
              <a:rPr lang="zh-TW" altLang="en-US" smtClean="0"/>
              <a:t>7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5828253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644565" y="620688"/>
            <a:ext cx="7886700" cy="781826"/>
          </a:xfrm>
        </p:spPr>
        <p:txBody>
          <a:bodyPr>
            <a:noAutofit/>
          </a:bodyPr>
          <a:lstStyle/>
          <a:p>
            <a:pPr algn="ctr"/>
            <a:r>
              <a:rPr lang="zh-TW" altLang="en-US" sz="5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標準設定結果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08008" y="1844824"/>
            <a:ext cx="8556480" cy="4320480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ct val="120000"/>
              </a:lnSpc>
            </a:pPr>
            <a:r>
              <a:rPr lang="zh-TW" altLang="zh-TW" sz="108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各年級的通過標準，大部分會隨著年級數遞增而降低</a:t>
            </a:r>
            <a:r>
              <a:rPr lang="zh-TW" altLang="zh-TW" sz="10800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  <a:p>
            <a:pPr>
              <a:lnSpc>
                <a:spcPct val="170000"/>
              </a:lnSpc>
            </a:pPr>
            <a:r>
              <a:rPr lang="zh-TW" altLang="en-US" sz="108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各年級學生通過標準之決定</a:t>
            </a:r>
            <a:r>
              <a:rPr lang="zh-TW" altLang="zh-TW" sz="108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endParaRPr lang="en-US" altLang="zh-TW" sz="10800" b="1" dirty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>
              <a:lnSpc>
                <a:spcPct val="120000"/>
              </a:lnSpc>
            </a:pPr>
            <a:r>
              <a:rPr lang="zh-TW" altLang="en-US" sz="7200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四年級以下</a:t>
            </a:r>
            <a:r>
              <a:rPr lang="zh-TW" altLang="zh-TW" sz="7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r>
              <a:rPr lang="zh-TW" altLang="en-US" sz="7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設定在篩選</a:t>
            </a:r>
            <a:r>
              <a:rPr lang="en-US" altLang="zh-TW" sz="7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7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成長測驗的</a:t>
            </a:r>
            <a:r>
              <a:rPr lang="en-US" altLang="zh-TW" sz="72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80%</a:t>
            </a:r>
            <a:r>
              <a:rPr lang="zh-TW" altLang="en-US" sz="72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（</a:t>
            </a:r>
            <a:r>
              <a:rPr lang="en-US" altLang="zh-TW" sz="72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</a:t>
            </a:r>
            <a:r>
              <a:rPr lang="zh-TW" altLang="en-US" sz="72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題）</a:t>
            </a:r>
            <a:r>
              <a:rPr lang="zh-TW" altLang="en-US" sz="7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答對率為通過標準。</a:t>
            </a:r>
            <a:endParaRPr lang="en-US" altLang="zh-TW" sz="72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>
              <a:lnSpc>
                <a:spcPct val="120000"/>
              </a:lnSpc>
            </a:pPr>
            <a:r>
              <a:rPr lang="zh-TW" altLang="en-US" sz="7200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五、六年級</a:t>
            </a:r>
            <a:r>
              <a:rPr lang="zh-TW" altLang="zh-TW" sz="7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r>
              <a:rPr lang="zh-TW" altLang="en-US" sz="7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設定在篩選</a:t>
            </a:r>
            <a:r>
              <a:rPr lang="en-US" altLang="zh-TW" sz="7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7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成長測驗的</a:t>
            </a:r>
            <a:r>
              <a:rPr lang="en-US" altLang="zh-TW" sz="72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72%</a:t>
            </a:r>
            <a:r>
              <a:rPr lang="zh-TW" altLang="en-US" sz="72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（</a:t>
            </a:r>
            <a:r>
              <a:rPr lang="en-US" altLang="zh-TW" sz="72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18</a:t>
            </a:r>
            <a:r>
              <a:rPr lang="zh-TW" altLang="en-US" sz="72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題）</a:t>
            </a:r>
            <a:r>
              <a:rPr lang="zh-TW" altLang="en-US" sz="7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答對率為通過標準。</a:t>
            </a:r>
            <a:endParaRPr lang="en-US" altLang="zh-TW" sz="72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>
              <a:lnSpc>
                <a:spcPct val="120000"/>
              </a:lnSpc>
            </a:pPr>
            <a:r>
              <a:rPr lang="zh-TW" altLang="en-US" sz="7200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七年級以上</a:t>
            </a:r>
            <a:r>
              <a:rPr lang="zh-TW" altLang="zh-TW" sz="7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r>
              <a:rPr lang="zh-TW" altLang="en-US" sz="7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設定在篩選</a:t>
            </a:r>
            <a:r>
              <a:rPr lang="en-US" altLang="zh-TW" sz="7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7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成長測驗的</a:t>
            </a:r>
            <a:r>
              <a:rPr lang="en-US" altLang="zh-TW" sz="72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60%</a:t>
            </a:r>
            <a:r>
              <a:rPr lang="zh-TW" altLang="en-US" sz="72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（</a:t>
            </a:r>
            <a:r>
              <a:rPr lang="en-US" altLang="zh-TW" sz="72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15</a:t>
            </a:r>
            <a:r>
              <a:rPr lang="zh-TW" altLang="en-US" sz="72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題）</a:t>
            </a:r>
            <a:r>
              <a:rPr lang="zh-TW" altLang="en-US" sz="72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答對率為通過標準。</a:t>
            </a:r>
            <a:endParaRPr lang="en-US" altLang="zh-TW" sz="72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42900" lvl="1" indent="0">
              <a:lnSpc>
                <a:spcPct val="120000"/>
              </a:lnSpc>
              <a:buNone/>
            </a:pPr>
            <a:endParaRPr lang="en-US" altLang="zh-TW" sz="4200" b="1" dirty="0">
              <a:solidFill>
                <a:srgbClr val="0000FF"/>
              </a:solidFill>
              <a:latin typeface="標楷體" panose="03000509000000000000" pitchFamily="65" charset="-120"/>
              <a:ea typeface="標楷體" panose="03000509000000000000" pitchFamily="65" charset="-120"/>
              <a:sym typeface="Wingdings 2"/>
            </a:endParaRPr>
          </a:p>
          <a:p>
            <a:pPr marL="342900" lvl="1" indent="0">
              <a:lnSpc>
                <a:spcPct val="120000"/>
              </a:lnSpc>
              <a:buNone/>
            </a:pPr>
            <a:r>
              <a:rPr lang="zh-TW" altLang="en-US" sz="8400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  <a:sym typeface="Wingdings 2"/>
              </a:rPr>
              <a:t></a:t>
            </a:r>
            <a:r>
              <a:rPr lang="zh-TW" altLang="en-US" sz="8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所根據的學理基礎，即是認為年齡愈低的低成就學生，如能及早投入資源</a:t>
            </a:r>
            <a:r>
              <a:rPr lang="en-US" altLang="zh-TW" sz="8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en-US" sz="8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包括</a:t>
            </a:r>
            <a:r>
              <a:rPr lang="zh-TW" altLang="zh-TW" sz="8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r>
              <a:rPr lang="zh-TW" altLang="en-US" sz="84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時間、師資、教材教法、設備</a:t>
            </a:r>
            <a:r>
              <a:rPr lang="zh-TW" altLang="en-US" sz="8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等</a:t>
            </a:r>
            <a:r>
              <a:rPr lang="en-US" altLang="zh-TW" sz="8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en-US" sz="8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進行補救教學，其效果愈好。故，要求其達到較高的通過標準，以便奠定往後學習的良好基本能力。</a:t>
            </a:r>
            <a:r>
              <a:rPr lang="zh-TW" altLang="en-US" sz="8400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  <a:sym typeface="Wingdings 2"/>
              </a:rPr>
              <a:t></a:t>
            </a:r>
            <a:endParaRPr lang="en-US" altLang="zh-TW" sz="84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zh-TW" altLang="en-US" dirty="0"/>
          </a:p>
        </p:txBody>
      </p:sp>
      <p:sp>
        <p:nvSpPr>
          <p:cNvPr id="4" name="投影片編號版面配置區 1"/>
          <p:cNvSpPr>
            <a:spLocks noGrp="1"/>
          </p:cNvSpPr>
          <p:nvPr>
            <p:ph type="sldNum" sz="quarter" idx="12"/>
          </p:nvPr>
        </p:nvSpPr>
        <p:spPr>
          <a:xfrm>
            <a:off x="8543278" y="6356350"/>
            <a:ext cx="561975" cy="365125"/>
          </a:xfrm>
        </p:spPr>
        <p:txBody>
          <a:bodyPr/>
          <a:lstStyle/>
          <a:p>
            <a:fld id="{5A70136C-21A2-42A7-9087-20FE60827DE3}" type="slidenum">
              <a:rPr lang="zh-TW" altLang="en-US" smtClean="0"/>
              <a:t>8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5656035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95536" y="332656"/>
            <a:ext cx="8496944" cy="6336704"/>
          </a:xfrm>
        </p:spPr>
        <p:txBody>
          <a:bodyPr>
            <a:normAutofit fontScale="25000" lnSpcReduction="20000"/>
          </a:bodyPr>
          <a:lstStyle/>
          <a:p>
            <a:pPr>
              <a:lnSpc>
                <a:spcPct val="170000"/>
              </a:lnSpc>
            </a:pPr>
            <a:r>
              <a:rPr lang="zh-TW" altLang="en-US" sz="128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各年級篩選</a:t>
            </a:r>
            <a:r>
              <a:rPr lang="en-US" altLang="zh-TW" sz="128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128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成長測驗之組卷</a:t>
            </a:r>
            <a:r>
              <a:rPr lang="zh-TW" altLang="zh-TW" sz="128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：</a:t>
            </a:r>
            <a:endParaRPr lang="en-US" altLang="zh-TW" sz="12800" b="1" dirty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>
              <a:lnSpc>
                <a:spcPct val="120000"/>
              </a:lnSpc>
            </a:pPr>
            <a:r>
              <a:rPr lang="zh-TW" altLang="en-US" sz="80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四年級以下</a:t>
            </a:r>
            <a:r>
              <a:rPr lang="zh-TW" altLang="zh-TW" sz="80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</a:t>
            </a:r>
            <a:r>
              <a:rPr lang="zh-TW" altLang="en-US" sz="80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設定以試題平均難度為 </a:t>
            </a:r>
            <a:r>
              <a:rPr lang="en-US" altLang="zh-TW" sz="80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.80</a:t>
            </a:r>
            <a:r>
              <a:rPr lang="zh-TW" altLang="en-US" sz="80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，作為各科組卷標準依據</a:t>
            </a:r>
            <a:r>
              <a:rPr lang="zh-TW" altLang="en-US" sz="80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r>
              <a:rPr lang="en-US" altLang="zh-TW" sz="80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sz="80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20</a:t>
            </a:r>
            <a:r>
              <a:rPr lang="zh-TW" altLang="zh-TW" sz="80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題</a:t>
            </a:r>
            <a:r>
              <a:rPr lang="zh-TW" altLang="zh-TW" sz="80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難度應在</a:t>
            </a:r>
            <a:r>
              <a:rPr lang="en-US" altLang="zh-TW" sz="80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0.8</a:t>
            </a:r>
            <a:r>
              <a:rPr lang="zh-TW" altLang="zh-TW" sz="80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以上</a:t>
            </a:r>
            <a:r>
              <a:rPr lang="zh-TW" altLang="zh-TW" sz="80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；</a:t>
            </a:r>
            <a:r>
              <a:rPr lang="en-US" altLang="zh-TW" sz="80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</a:t>
            </a:r>
            <a:r>
              <a:rPr lang="zh-TW" altLang="zh-TW" sz="80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題</a:t>
            </a:r>
            <a:r>
              <a:rPr lang="zh-TW" altLang="zh-TW" sz="80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難度在</a:t>
            </a:r>
            <a:r>
              <a:rPr lang="en-US" altLang="zh-TW" sz="80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0.6-0.8</a:t>
            </a:r>
            <a:r>
              <a:rPr lang="zh-TW" altLang="zh-TW" sz="80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之間；</a:t>
            </a:r>
            <a:r>
              <a:rPr lang="en-US" altLang="zh-TW" sz="80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</a:t>
            </a:r>
            <a:r>
              <a:rPr lang="zh-TW" altLang="zh-TW" sz="80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題</a:t>
            </a:r>
            <a:r>
              <a:rPr lang="zh-TW" altLang="zh-TW" sz="80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難度在</a:t>
            </a:r>
            <a:r>
              <a:rPr lang="en-US" altLang="zh-TW" sz="80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0.6</a:t>
            </a:r>
            <a:r>
              <a:rPr lang="zh-TW" altLang="zh-TW" sz="80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以下</a:t>
            </a:r>
            <a:r>
              <a:rPr lang="zh-TW" altLang="zh-TW" sz="80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en-US" altLang="zh-TW" sz="8000" dirty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lvl="1">
              <a:lnSpc>
                <a:spcPct val="120000"/>
              </a:lnSpc>
            </a:pPr>
            <a:r>
              <a:rPr lang="zh-TW" altLang="en-US" sz="80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五、六年級</a:t>
            </a:r>
            <a:r>
              <a:rPr lang="zh-TW" altLang="zh-TW" sz="80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</a:t>
            </a:r>
            <a:r>
              <a:rPr lang="zh-TW" altLang="en-US" sz="80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設定以試題平均難度為</a:t>
            </a:r>
            <a:r>
              <a:rPr lang="zh-TW" altLang="en-US" sz="8000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sz="80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.72</a:t>
            </a:r>
            <a:r>
              <a:rPr lang="zh-TW" altLang="en-US" sz="80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，作為各科組卷標準依據</a:t>
            </a:r>
            <a:r>
              <a:rPr lang="zh-TW" altLang="en-US" sz="80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r>
              <a:rPr lang="en-US" altLang="zh-TW" sz="80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sz="80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18</a:t>
            </a:r>
            <a:r>
              <a:rPr lang="zh-TW" altLang="zh-TW" sz="80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題</a:t>
            </a:r>
            <a:r>
              <a:rPr lang="zh-TW" altLang="zh-TW" sz="80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難度應在</a:t>
            </a:r>
            <a:r>
              <a:rPr lang="en-US" altLang="zh-TW" sz="80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0.72</a:t>
            </a:r>
            <a:r>
              <a:rPr lang="zh-TW" altLang="zh-TW" sz="80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以上</a:t>
            </a:r>
            <a:r>
              <a:rPr lang="zh-TW" altLang="zh-TW" sz="80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；</a:t>
            </a:r>
            <a:r>
              <a:rPr lang="en-US" altLang="zh-TW" sz="80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</a:t>
            </a:r>
            <a:r>
              <a:rPr lang="zh-TW" altLang="zh-TW" sz="80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題</a:t>
            </a:r>
            <a:r>
              <a:rPr lang="zh-TW" altLang="zh-TW" sz="80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難度在</a:t>
            </a:r>
            <a:r>
              <a:rPr lang="en-US" altLang="zh-TW" sz="80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0.6-0.72</a:t>
            </a:r>
            <a:r>
              <a:rPr lang="zh-TW" altLang="zh-TW" sz="80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之間；</a:t>
            </a:r>
            <a:r>
              <a:rPr lang="en-US" altLang="zh-TW" sz="80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</a:t>
            </a:r>
            <a:r>
              <a:rPr lang="zh-TW" altLang="zh-TW" sz="80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題</a:t>
            </a:r>
            <a:r>
              <a:rPr lang="zh-TW" altLang="zh-TW" sz="80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難度在</a:t>
            </a:r>
            <a:r>
              <a:rPr lang="en-US" altLang="zh-TW" sz="80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0.6</a:t>
            </a:r>
            <a:r>
              <a:rPr lang="zh-TW" altLang="zh-TW" sz="80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以下</a:t>
            </a:r>
            <a:r>
              <a:rPr lang="zh-TW" altLang="zh-TW" sz="80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en-US" altLang="zh-TW" sz="8000" dirty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lvl="1">
              <a:lnSpc>
                <a:spcPct val="120000"/>
              </a:lnSpc>
            </a:pPr>
            <a:r>
              <a:rPr lang="zh-TW" altLang="en-US" sz="80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七年級以上</a:t>
            </a:r>
            <a:r>
              <a:rPr lang="zh-TW" altLang="zh-TW" sz="80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</a:t>
            </a:r>
            <a:r>
              <a:rPr lang="zh-TW" altLang="en-US" sz="80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設定以試題平均難度為</a:t>
            </a:r>
            <a:r>
              <a:rPr lang="zh-TW" altLang="en-US" sz="8000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sz="80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.60</a:t>
            </a:r>
            <a:r>
              <a:rPr lang="zh-TW" altLang="en-US" sz="80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，作為各科組卷標準依據</a:t>
            </a:r>
            <a:r>
              <a:rPr lang="zh-TW" altLang="en-US" sz="80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r>
              <a:rPr lang="en-US" altLang="zh-TW" sz="80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</a:t>
            </a:r>
            <a:r>
              <a:rPr lang="en-US" altLang="zh-TW" sz="80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15</a:t>
            </a:r>
            <a:r>
              <a:rPr lang="zh-TW" altLang="zh-TW" sz="80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題</a:t>
            </a:r>
            <a:r>
              <a:rPr lang="zh-TW" altLang="zh-TW" sz="80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難度應在</a:t>
            </a:r>
            <a:r>
              <a:rPr lang="en-US" altLang="zh-TW" sz="80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0.6</a:t>
            </a:r>
            <a:r>
              <a:rPr lang="zh-TW" altLang="zh-TW" sz="80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以上</a:t>
            </a:r>
            <a:r>
              <a:rPr lang="zh-TW" altLang="zh-TW" sz="80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；</a:t>
            </a:r>
            <a:r>
              <a:rPr lang="en-US" altLang="zh-TW" sz="80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7</a:t>
            </a:r>
            <a:r>
              <a:rPr lang="zh-TW" altLang="zh-TW" sz="80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題</a:t>
            </a:r>
            <a:r>
              <a:rPr lang="zh-TW" altLang="zh-TW" sz="80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難度在</a:t>
            </a:r>
            <a:r>
              <a:rPr lang="en-US" altLang="zh-TW" sz="80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0.5-0.6</a:t>
            </a:r>
            <a:r>
              <a:rPr lang="zh-TW" altLang="zh-TW" sz="80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之間；</a:t>
            </a:r>
            <a:r>
              <a:rPr lang="en-US" altLang="zh-TW" sz="8000" b="1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</a:t>
            </a:r>
            <a:r>
              <a:rPr lang="zh-TW" altLang="zh-TW" sz="8000" b="1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題</a:t>
            </a:r>
            <a:r>
              <a:rPr lang="zh-TW" altLang="zh-TW" sz="80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難度</a:t>
            </a:r>
            <a:r>
              <a:rPr lang="zh-TW" altLang="zh-TW" sz="80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在</a:t>
            </a:r>
            <a:r>
              <a:rPr lang="en-US" altLang="zh-TW" sz="8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0.5</a:t>
            </a:r>
            <a:r>
              <a:rPr lang="zh-TW" altLang="zh-TW" sz="8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以下</a:t>
            </a:r>
            <a:r>
              <a:rPr lang="zh-TW" altLang="zh-TW" sz="80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en-US" altLang="zh-TW" sz="8000" dirty="0" smtClean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lvl="1">
              <a:lnSpc>
                <a:spcPct val="120000"/>
              </a:lnSpc>
            </a:pPr>
            <a:r>
              <a:rPr lang="zh-TW" altLang="zh-TW" sz="80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以上</a:t>
            </a:r>
            <a:r>
              <a:rPr lang="zh-TW" altLang="zh-TW" sz="80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無論哪個年級，最難的題目</a:t>
            </a:r>
            <a:r>
              <a:rPr lang="zh-TW" altLang="zh-TW" sz="80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lang="zh-TW" altLang="en-US" sz="80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都</a:t>
            </a:r>
            <a:r>
              <a:rPr lang="zh-TW" altLang="zh-TW" sz="8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不要</a:t>
            </a:r>
            <a:r>
              <a:rPr lang="zh-TW" altLang="zh-TW" sz="80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挑選難度在</a:t>
            </a:r>
            <a:r>
              <a:rPr lang="en-US" altLang="zh-TW" sz="80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0.3</a:t>
            </a:r>
            <a:r>
              <a:rPr lang="zh-TW" altLang="zh-TW" sz="80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以下</a:t>
            </a:r>
            <a:r>
              <a:rPr lang="zh-TW" altLang="zh-TW" sz="80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的題目</a:t>
            </a:r>
            <a:r>
              <a:rPr lang="zh-TW" altLang="zh-TW" sz="80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en-US" altLang="zh-TW" sz="8000" dirty="0" smtClean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>
              <a:lnSpc>
                <a:spcPct val="170000"/>
              </a:lnSpc>
            </a:pPr>
            <a:r>
              <a:rPr lang="en-US" altLang="zh-TW" sz="128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PLD</a:t>
            </a:r>
            <a:r>
              <a:rPr lang="zh-TW" altLang="en-US" sz="128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之描述</a:t>
            </a:r>
            <a:r>
              <a:rPr lang="zh-TW" altLang="zh-TW" sz="12800" b="1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： </a:t>
            </a:r>
            <a:endParaRPr lang="en-US" altLang="zh-TW" sz="12800" b="1" dirty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>
              <a:lnSpc>
                <a:spcPct val="120000"/>
              </a:lnSpc>
            </a:pPr>
            <a:r>
              <a:rPr lang="zh-TW" altLang="en-US" sz="80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凡</a:t>
            </a:r>
            <a:r>
              <a:rPr lang="zh-TW" altLang="en-US" sz="8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已達</a:t>
            </a:r>
            <a:r>
              <a:rPr lang="zh-TW" altLang="en-US" sz="80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通過標準者，即表示該學生在篩選</a:t>
            </a:r>
            <a:r>
              <a:rPr lang="en-US" altLang="zh-TW" sz="80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80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成長測驗上的表現，</a:t>
            </a:r>
            <a:r>
              <a:rPr lang="zh-TW" altLang="en-US" sz="8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已達</a:t>
            </a:r>
            <a:r>
              <a:rPr lang="zh-TW" altLang="en-US" sz="80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補救教學</a:t>
            </a:r>
            <a:r>
              <a:rPr lang="zh-TW" altLang="zh-TW" sz="80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「</a:t>
            </a:r>
            <a:r>
              <a:rPr lang="zh-TW" altLang="en-US" sz="8000" b="1" u="sng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基本學習內容</a:t>
            </a:r>
            <a:r>
              <a:rPr lang="zh-TW" altLang="zh-TW" sz="80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」</a:t>
            </a:r>
            <a:r>
              <a:rPr lang="zh-TW" altLang="en-US" sz="80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上的基本學習程度要求；亦即表示，該學生</a:t>
            </a:r>
            <a:r>
              <a:rPr lang="zh-TW" altLang="en-US" sz="8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不需</a:t>
            </a:r>
            <a:r>
              <a:rPr lang="zh-TW" altLang="en-US" sz="80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接受補救</a:t>
            </a:r>
            <a:r>
              <a:rPr lang="zh-TW" altLang="en-US" sz="80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教學，該</a:t>
            </a:r>
            <a:r>
              <a:rPr lang="zh-TW" altLang="en-US" sz="80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學生</a:t>
            </a:r>
            <a:r>
              <a:rPr lang="zh-TW" altLang="en-US" sz="80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已達</a:t>
            </a:r>
            <a:r>
              <a:rPr lang="zh-TW" altLang="en-US" sz="80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補救教學的成效。</a:t>
            </a:r>
            <a:endParaRPr lang="en-US" altLang="zh-TW" sz="80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1">
              <a:lnSpc>
                <a:spcPct val="120000"/>
              </a:lnSpc>
            </a:pPr>
            <a:r>
              <a:rPr lang="zh-TW" altLang="en-US" sz="80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凡</a:t>
            </a:r>
            <a:r>
              <a:rPr lang="zh-TW" altLang="en-US" sz="8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未達</a:t>
            </a:r>
            <a:r>
              <a:rPr lang="zh-TW" altLang="en-US" sz="80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通過標準者，即表示該學生在篩選</a:t>
            </a:r>
            <a:r>
              <a:rPr lang="en-US" altLang="zh-TW" sz="80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80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成長測驗上的表現，</a:t>
            </a:r>
            <a:r>
              <a:rPr lang="zh-TW" altLang="en-US" sz="8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未達</a:t>
            </a:r>
            <a:r>
              <a:rPr lang="zh-TW" altLang="en-US" sz="80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補救教學</a:t>
            </a:r>
            <a:r>
              <a:rPr lang="zh-TW" altLang="zh-TW" sz="80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「</a:t>
            </a:r>
            <a:r>
              <a:rPr lang="zh-TW" altLang="en-US" sz="80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基本學習內容</a:t>
            </a:r>
            <a:r>
              <a:rPr lang="zh-TW" altLang="zh-TW" sz="80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」</a:t>
            </a:r>
            <a:r>
              <a:rPr lang="zh-TW" altLang="en-US" sz="80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上的基本學習程度要求；亦即表示，該學生</a:t>
            </a:r>
            <a:r>
              <a:rPr lang="zh-TW" altLang="en-US" sz="8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需要</a:t>
            </a:r>
            <a:r>
              <a:rPr lang="zh-TW" altLang="en-US" sz="80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接受補救</a:t>
            </a:r>
            <a:r>
              <a:rPr lang="zh-TW" altLang="en-US" sz="80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教學，該</a:t>
            </a:r>
            <a:r>
              <a:rPr lang="zh-TW" altLang="en-US" sz="80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學生</a:t>
            </a:r>
            <a:r>
              <a:rPr lang="zh-TW" altLang="en-US" sz="8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未達</a:t>
            </a:r>
            <a:r>
              <a:rPr lang="zh-TW" altLang="en-US" sz="80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補救教學的成效。</a:t>
            </a:r>
            <a:endParaRPr lang="en-US" altLang="zh-TW" sz="80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endParaRPr lang="en-US" altLang="zh-TW" dirty="0" smtClean="0"/>
          </a:p>
          <a:p>
            <a:pPr marL="342900" lvl="1" indent="0">
              <a:buNone/>
            </a:pPr>
            <a:r>
              <a:rPr lang="en-US" altLang="zh-TW" dirty="0" smtClean="0"/>
              <a:t/>
            </a:r>
            <a:br>
              <a:rPr lang="en-US" altLang="zh-TW" dirty="0" smtClean="0"/>
            </a:br>
            <a:endParaRPr lang="en-US" altLang="zh-TW" dirty="0" smtClean="0"/>
          </a:p>
          <a:p>
            <a:endParaRPr lang="zh-TW" altLang="en-US" dirty="0"/>
          </a:p>
        </p:txBody>
      </p:sp>
      <p:sp>
        <p:nvSpPr>
          <p:cNvPr id="4" name="投影片編號版面配置區 1"/>
          <p:cNvSpPr>
            <a:spLocks noGrp="1"/>
          </p:cNvSpPr>
          <p:nvPr>
            <p:ph type="sldNum" sz="quarter" idx="12"/>
          </p:nvPr>
        </p:nvSpPr>
        <p:spPr>
          <a:xfrm>
            <a:off x="8543278" y="6356350"/>
            <a:ext cx="561975" cy="365125"/>
          </a:xfrm>
        </p:spPr>
        <p:txBody>
          <a:bodyPr/>
          <a:lstStyle/>
          <a:p>
            <a:fld id="{5A70136C-21A2-42A7-9087-20FE60827DE3}" type="slidenum">
              <a:rPr lang="zh-TW" altLang="en-US" smtClean="0"/>
              <a:t>9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1022097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39552" y="692696"/>
            <a:ext cx="7886700" cy="833378"/>
          </a:xfrm>
        </p:spPr>
        <p:txBody>
          <a:bodyPr>
            <a:normAutofit/>
          </a:bodyPr>
          <a:lstStyle/>
          <a:p>
            <a:pPr algn="ctr"/>
            <a:r>
              <a:rPr lang="zh-TW" altLang="en-US" sz="5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初步的相關問卷發現</a:t>
            </a: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16689" y="2055230"/>
            <a:ext cx="8411901" cy="3637345"/>
          </a:xfrm>
        </p:spPr>
        <p:txBody>
          <a:bodyPr>
            <a:normAutofit fontScale="92500"/>
          </a:bodyPr>
          <a:lstStyle/>
          <a:p>
            <a:r>
              <a:rPr lang="zh-TW" altLang="zh-TW" sz="2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近年來，國內針對補救教學的研究發現，許多老師認為學生在學習方面的</a:t>
            </a:r>
            <a:r>
              <a:rPr lang="zh-TW" altLang="zh-TW" sz="2400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程度差異太大</a:t>
            </a:r>
            <a:r>
              <a:rPr lang="zh-TW" altLang="zh-TW" sz="2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，是當今教學上所面臨的最大問題。其實，如果教師們都能夠瞭解低成就學生的學習特質，也許會有助於思考採行何種補救教學策略，來幫助低成就學生的學習成長。</a:t>
            </a:r>
            <a:endParaRPr lang="en-US" altLang="zh-TW" sz="2400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>
              <a:buNone/>
            </a:pPr>
            <a:endParaRPr lang="en-US" altLang="zh-TW" sz="1425" dirty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lvl="0"/>
            <a:r>
              <a:rPr lang="zh-TW" altLang="zh-TW" sz="24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在標準設定會議問卷結果發現，教師們有</a:t>
            </a:r>
            <a:r>
              <a:rPr lang="en-US" altLang="zh-TW" sz="24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39.5</a:t>
            </a:r>
            <a:r>
              <a:rPr lang="zh-TW" altLang="zh-TW" sz="24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％</a:t>
            </a:r>
            <a:r>
              <a:rPr lang="zh-TW" altLang="zh-TW" sz="24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的教師選擇「</a:t>
            </a:r>
            <a:r>
              <a:rPr lang="zh-TW" altLang="zh-TW" sz="24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完全同意</a:t>
            </a:r>
            <a:r>
              <a:rPr lang="zh-TW" altLang="zh-TW" sz="24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」，其次是</a:t>
            </a:r>
            <a:r>
              <a:rPr lang="en-US" altLang="zh-TW" sz="24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24.2</a:t>
            </a:r>
            <a:r>
              <a:rPr lang="zh-TW" altLang="zh-TW" sz="2400" b="1" dirty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％</a:t>
            </a:r>
            <a:r>
              <a:rPr lang="zh-TW" altLang="zh-TW" sz="24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的教師選擇「</a:t>
            </a:r>
            <a:r>
              <a:rPr lang="zh-TW" altLang="zh-TW" sz="24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有點同意</a:t>
            </a:r>
            <a:r>
              <a:rPr lang="zh-TW" altLang="zh-TW" sz="24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」，針對這些經過補教教學後仍沒有起色的低成就學生，將補救教學的資源（包括</a:t>
            </a:r>
            <a:r>
              <a:rPr lang="zh-TW" alt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</a:t>
            </a:r>
            <a:r>
              <a:rPr lang="zh-TW" altLang="zh-TW" sz="24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人力、物力、經費），轉向投資培育這些低成就學生的</a:t>
            </a:r>
            <a:r>
              <a:rPr lang="zh-TW" altLang="zh-TW" sz="24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其他強項智能</a:t>
            </a:r>
            <a:r>
              <a:rPr lang="zh-TW" altLang="zh-TW" sz="24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（如</a:t>
            </a:r>
            <a:r>
              <a:rPr lang="zh-TW" alt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：</a:t>
            </a:r>
            <a:r>
              <a:rPr lang="zh-TW" altLang="zh-TW" sz="24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空間、音樂、藝術與健體等學習領域）。</a:t>
            </a:r>
            <a:endParaRPr lang="zh-TW" alt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投影片編號版面配置區 1"/>
          <p:cNvSpPr>
            <a:spLocks noGrp="1"/>
          </p:cNvSpPr>
          <p:nvPr>
            <p:ph type="sldNum" sz="quarter" idx="12"/>
          </p:nvPr>
        </p:nvSpPr>
        <p:spPr>
          <a:xfrm>
            <a:off x="8543278" y="6356350"/>
            <a:ext cx="561975" cy="365125"/>
          </a:xfrm>
        </p:spPr>
        <p:txBody>
          <a:bodyPr/>
          <a:lstStyle/>
          <a:p>
            <a:fld id="{5A70136C-21A2-42A7-9087-20FE60827DE3}" type="slidenum">
              <a:rPr lang="zh-TW" altLang="en-US" smtClean="0"/>
              <a:t>10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2044776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/>
          <a:lstStyle/>
          <a:p>
            <a:pPr algn="ctr"/>
            <a:r>
              <a:rPr lang="zh-TW" altLang="en-US" sz="5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補救成效</a:t>
            </a:r>
            <a:r>
              <a:rPr lang="en-US" altLang="zh-TW" sz="5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—</a:t>
            </a:r>
            <a:r>
              <a:rPr lang="zh-TW" altLang="en-US" sz="5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學生觀點</a:t>
            </a:r>
            <a:endParaRPr lang="zh-TW" altLang="en-US" sz="54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57200" y="1628800"/>
            <a:ext cx="8229600" cy="4680520"/>
          </a:xfrm>
        </p:spPr>
        <p:txBody>
          <a:bodyPr/>
          <a:lstStyle/>
          <a:p>
            <a:pPr marL="0" indent="0">
              <a:buNone/>
            </a:pPr>
            <a:r>
              <a:rPr lang="zh-TW" altLang="en-US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學生</a:t>
            </a:r>
            <a:r>
              <a:rPr lang="zh-TW" altLang="en-US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問卷</a:t>
            </a:r>
            <a:r>
              <a:rPr lang="zh-TW" altLang="en-US" sz="32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的實徵性</a:t>
            </a:r>
            <a:r>
              <a:rPr lang="zh-TW" altLang="en-US" sz="3200" b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研究成果：</a:t>
            </a:r>
            <a:endParaRPr lang="en-US" altLang="zh-TW" sz="32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TW" sz="24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1.</a:t>
            </a:r>
            <a:r>
              <a:rPr lang="zh-TW" altLang="zh-TW" sz="2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低成就</a:t>
            </a:r>
            <a:r>
              <a:rPr lang="zh-TW" altLang="zh-TW" sz="2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學生</a:t>
            </a:r>
            <a:r>
              <a:rPr lang="zh-TW" altLang="en-US" sz="2400" b="1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愈早</a:t>
            </a:r>
            <a:r>
              <a:rPr lang="zh-TW" altLang="en-US" sz="2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接受</a:t>
            </a:r>
            <a:r>
              <a:rPr lang="zh-TW" altLang="zh-TW" sz="2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補救教學</a:t>
            </a:r>
            <a:r>
              <a:rPr lang="zh-TW" altLang="en-US" sz="2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，效果愈好。</a:t>
            </a:r>
            <a:endParaRPr lang="en-US" altLang="zh-TW" sz="2400" b="1" dirty="0" smtClean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TW" sz="24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2.</a:t>
            </a:r>
            <a:r>
              <a:rPr lang="zh-TW" altLang="zh-TW" sz="24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補救教學學生在「</a:t>
            </a:r>
            <a:r>
              <a:rPr lang="zh-TW" altLang="zh-TW" sz="24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自我歸因</a:t>
            </a:r>
            <a:r>
              <a:rPr lang="zh-TW" altLang="zh-TW" sz="2400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lang="zh-TW" altLang="zh-TW" sz="24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目標管理</a:t>
            </a:r>
            <a:r>
              <a:rPr lang="zh-TW" altLang="zh-TW" sz="2400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lang="zh-TW" altLang="zh-TW" sz="24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學習動機管理</a:t>
            </a:r>
            <a:r>
              <a:rPr lang="zh-TW" altLang="zh-TW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」</a:t>
            </a:r>
            <a:r>
              <a:rPr lang="zh-TW" alt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等因素</a:t>
            </a:r>
            <a:r>
              <a:rPr lang="zh-TW" altLang="zh-TW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上</a:t>
            </a:r>
            <a:r>
              <a:rPr lang="zh-TW" alt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</a:t>
            </a:r>
            <a:r>
              <a:rPr lang="zh-TW" altLang="zh-TW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皆</a:t>
            </a:r>
            <a:r>
              <a:rPr lang="zh-TW" altLang="zh-TW" sz="24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偏向正向</a:t>
            </a:r>
            <a:r>
              <a:rPr lang="zh-TW" altLang="zh-TW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en-US" altLang="zh-TW" sz="2400" dirty="0" smtClean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TW" sz="24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3.</a:t>
            </a:r>
            <a:r>
              <a:rPr lang="zh-TW" altLang="zh-TW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學生</a:t>
            </a:r>
            <a:r>
              <a:rPr lang="zh-TW" altLang="zh-TW" sz="24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認為補教教學的</a:t>
            </a:r>
            <a:r>
              <a:rPr lang="zh-TW" altLang="zh-TW" sz="24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個別化教學程度</a:t>
            </a:r>
            <a:r>
              <a:rPr lang="zh-TW" altLang="zh-TW" sz="24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高，且相當滿意整體教學歷程及成效。故整體而言，</a:t>
            </a:r>
            <a:r>
              <a:rPr lang="zh-TW" altLang="zh-TW" sz="24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補教教學是成功的</a:t>
            </a:r>
            <a:r>
              <a:rPr lang="zh-TW" altLang="zh-TW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en-US" altLang="zh-TW" sz="2400" b="1" dirty="0" smtClean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TW" sz="24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4.</a:t>
            </a:r>
            <a:r>
              <a:rPr lang="zh-TW" altLang="zh-TW" sz="2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補教教學的成敗在於</a:t>
            </a:r>
            <a:r>
              <a:rPr lang="zh-TW" altLang="zh-TW" sz="2400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個別化教學</a:t>
            </a:r>
            <a:r>
              <a:rPr lang="zh-TW" altLang="zh-TW" sz="2400" b="1" dirty="0" smtClean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程度</a:t>
            </a:r>
            <a:r>
              <a:rPr lang="zh-TW" altLang="zh-TW" sz="24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，它確實有發揮功用，可彌補一般大班教學的</a:t>
            </a:r>
            <a:r>
              <a:rPr lang="zh-TW" altLang="zh-TW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不足</a:t>
            </a:r>
            <a:r>
              <a:rPr lang="zh-TW" altLang="en-US" sz="2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2400" b="1" dirty="0" smtClean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TW" sz="24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5.</a:t>
            </a:r>
            <a:r>
              <a:rPr lang="zh-TW" altLang="zh-TW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 影響</a:t>
            </a:r>
            <a:r>
              <a:rPr lang="zh-TW" altLang="zh-TW" sz="2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補教教學的</a:t>
            </a:r>
            <a:r>
              <a:rPr lang="zh-TW" altLang="zh-TW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學習</a:t>
            </a:r>
            <a:r>
              <a:rPr lang="zh-TW" altLang="zh-TW" sz="24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滿意度和學習成效的主要因素，皆是</a:t>
            </a:r>
            <a:r>
              <a:rPr lang="zh-TW" altLang="zh-TW" sz="24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個別化教學</a:t>
            </a:r>
            <a:r>
              <a:rPr lang="zh-TW" altLang="zh-TW" sz="24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程度</a:t>
            </a:r>
            <a:r>
              <a:rPr lang="zh-TW" alt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zh-TW" altLang="en-US" dirty="0">
              <a:solidFill>
                <a:schemeClr val="tx1"/>
              </a:solidFill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F31322-69A9-46FD-BEA5-095F4FB419DC}" type="slidenum">
              <a:rPr lang="zh-TW" altLang="en-US" smtClean="0"/>
              <a:pPr>
                <a:defRPr/>
              </a:pPr>
              <a:t>11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09739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936104"/>
          </a:xfrm>
        </p:spPr>
        <p:txBody>
          <a:bodyPr/>
          <a:lstStyle/>
          <a:p>
            <a:pPr algn="ctr"/>
            <a:r>
              <a:rPr lang="zh-TW" altLang="en-US" sz="5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補救成效</a:t>
            </a:r>
            <a:r>
              <a:rPr lang="en-US" altLang="zh-TW" sz="5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—</a:t>
            </a:r>
            <a:r>
              <a:rPr lang="zh-TW" altLang="en-US" sz="5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教師觀點</a:t>
            </a:r>
            <a:endParaRPr lang="zh-TW" altLang="en-US" sz="54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75252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zh-TW" altLang="en-US" sz="32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教師問卷的質性研究成果：</a:t>
            </a:r>
            <a:endParaRPr lang="en-US" altLang="zh-TW" sz="3200" b="1" dirty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TW" sz="2400" b="1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</a:t>
            </a:r>
            <a:r>
              <a:rPr lang="en-US" altLang="zh-TW" sz="24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.</a:t>
            </a:r>
            <a:r>
              <a:rPr lang="zh-TW" altLang="zh-TW" sz="2400" dirty="0" smtClean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認為</a:t>
            </a:r>
            <a:r>
              <a:rPr lang="zh-TW" altLang="zh-TW" sz="2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學生在學習方面的</a:t>
            </a:r>
            <a:r>
              <a:rPr lang="zh-TW" altLang="zh-TW" sz="2400" b="1" dirty="0">
                <a:solidFill>
                  <a:srgbClr val="0000FF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程度差異太大</a:t>
            </a:r>
            <a:r>
              <a:rPr lang="zh-TW" altLang="zh-TW" sz="2400" dirty="0">
                <a:solidFill>
                  <a:schemeClr val="tx1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，是當今教學上所面臨的最大問題。</a:t>
            </a:r>
            <a:endParaRPr lang="en-US" altLang="zh-TW" sz="2400" b="1" dirty="0" smtClean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lvl="0" indent="0">
              <a:buNone/>
            </a:pPr>
            <a:r>
              <a:rPr lang="en-US" altLang="zh-TW" sz="24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2.</a:t>
            </a:r>
            <a:r>
              <a:rPr lang="zh-TW" altLang="zh-TW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支持</a:t>
            </a:r>
            <a:r>
              <a:rPr lang="zh-TW" altLang="zh-TW" sz="24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教育部的補救教學</a:t>
            </a:r>
            <a:r>
              <a:rPr lang="zh-TW" altLang="zh-TW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政策</a:t>
            </a:r>
            <a:r>
              <a:rPr lang="zh-TW" alt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，同意補救教學確實能幫助學生</a:t>
            </a:r>
            <a:r>
              <a:rPr lang="zh-TW" alt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學習的看法。</a:t>
            </a:r>
            <a:r>
              <a:rPr lang="zh-TW" alt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支持「</a:t>
            </a:r>
            <a:r>
              <a:rPr lang="zh-TW" altLang="en-US" sz="24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放學後時段</a:t>
            </a:r>
            <a:r>
              <a:rPr lang="zh-TW" alt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」進行補救</a:t>
            </a:r>
            <a:r>
              <a:rPr lang="zh-TW" alt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教學，而</a:t>
            </a:r>
            <a:r>
              <a:rPr lang="zh-TW" altLang="zh-TW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開</a:t>
            </a:r>
            <a:r>
              <a:rPr lang="zh-TW" altLang="zh-TW" sz="24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班人數建議為</a:t>
            </a:r>
            <a:r>
              <a:rPr lang="en-US" altLang="zh-TW" sz="24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</a:t>
            </a:r>
            <a:r>
              <a:rPr lang="zh-TW" altLang="zh-TW" sz="24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人</a:t>
            </a:r>
            <a:r>
              <a:rPr lang="zh-TW" alt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，且</a:t>
            </a:r>
            <a:r>
              <a:rPr lang="zh-TW" altLang="zh-TW" sz="24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單</a:t>
            </a:r>
            <a:r>
              <a:rPr lang="zh-TW" altLang="zh-TW" sz="24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科</a:t>
            </a:r>
            <a:r>
              <a:rPr lang="zh-TW" altLang="zh-TW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補救</a:t>
            </a:r>
            <a:r>
              <a:rPr lang="zh-TW" altLang="zh-TW" sz="24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教學時數以平均每週</a:t>
            </a:r>
            <a:r>
              <a:rPr lang="en-US" altLang="zh-TW" sz="24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</a:t>
            </a:r>
            <a:r>
              <a:rPr lang="zh-TW" altLang="zh-TW" sz="24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堂課</a:t>
            </a:r>
            <a:r>
              <a:rPr lang="zh-TW" altLang="en-US" sz="24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為宜</a:t>
            </a:r>
            <a:r>
              <a:rPr lang="zh-TW" altLang="zh-TW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en-US" altLang="zh-TW" sz="2400" b="1" dirty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TW" sz="24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3.</a:t>
            </a:r>
            <a:r>
              <a:rPr lang="zh-TW" alt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學生</a:t>
            </a:r>
            <a:r>
              <a:rPr lang="zh-TW" altLang="zh-TW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樂於</a:t>
            </a:r>
            <a:r>
              <a:rPr lang="zh-TW" altLang="zh-TW" sz="24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參與補救教學課程，且</a:t>
            </a:r>
            <a:r>
              <a:rPr lang="zh-TW" altLang="zh-TW" sz="24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學習認真</a:t>
            </a:r>
            <a:r>
              <a:rPr lang="zh-TW" altLang="zh-TW" sz="24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，在課後也較</a:t>
            </a:r>
            <a:r>
              <a:rPr lang="zh-TW" altLang="zh-TW" sz="24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不抗拒</a:t>
            </a:r>
            <a:r>
              <a:rPr lang="zh-TW" altLang="zh-TW" sz="24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原課程與更有</a:t>
            </a:r>
            <a:r>
              <a:rPr lang="zh-TW" altLang="zh-TW" sz="24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信心</a:t>
            </a:r>
            <a:r>
              <a:rPr lang="zh-TW" alt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en-US" altLang="zh-TW" sz="2400" b="1" dirty="0" smtClean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TW" sz="24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4.</a:t>
            </a:r>
            <a:r>
              <a:rPr lang="zh-TW" altLang="zh-TW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補救</a:t>
            </a:r>
            <a:r>
              <a:rPr lang="zh-TW" altLang="zh-TW" sz="24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教學可以</a:t>
            </a:r>
            <a:r>
              <a:rPr lang="zh-TW" altLang="zh-TW" sz="24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帶給學生溫暖</a:t>
            </a:r>
            <a:r>
              <a:rPr lang="zh-TW" altLang="zh-TW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，教學相處</a:t>
            </a:r>
            <a:r>
              <a:rPr lang="zh-TW" altLang="zh-TW" sz="24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融洽</a:t>
            </a:r>
            <a:r>
              <a:rPr lang="zh-TW" altLang="zh-TW" sz="24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且學習</a:t>
            </a:r>
            <a:r>
              <a:rPr lang="zh-TW" altLang="zh-TW" sz="24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氣氛良好</a:t>
            </a:r>
            <a:r>
              <a:rPr lang="zh-TW" altLang="zh-TW" sz="24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，學生也能</a:t>
            </a:r>
            <a:r>
              <a:rPr lang="zh-TW" altLang="zh-TW" sz="24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勇於向老師提問</a:t>
            </a:r>
            <a:r>
              <a:rPr lang="zh-TW" altLang="zh-TW" sz="24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</a:p>
          <a:p>
            <a:pPr marL="0" indent="0">
              <a:buNone/>
            </a:pPr>
            <a:r>
              <a:rPr lang="en-US" altLang="zh-TW" sz="24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5.</a:t>
            </a:r>
            <a:r>
              <a:rPr lang="zh-TW" alt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當</a:t>
            </a:r>
            <a:r>
              <a:rPr lang="zh-TW" altLang="zh-TW" sz="2400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已</a:t>
            </a:r>
            <a:r>
              <a:rPr lang="zh-TW" altLang="zh-TW" sz="24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盡力實施補救教學但仍成果不彰時，贊成將補教教學時間改成</a:t>
            </a:r>
            <a:r>
              <a:rPr lang="zh-TW" altLang="zh-TW" sz="24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多元智能學習社團</a:t>
            </a:r>
            <a:r>
              <a:rPr lang="zh-TW" altLang="zh-TW" sz="24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，讓學生</a:t>
            </a:r>
            <a:r>
              <a:rPr lang="zh-TW" altLang="zh-TW" sz="2400" b="1" dirty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探索自我</a:t>
            </a:r>
            <a:r>
              <a:rPr lang="zh-TW" altLang="zh-TW" sz="2400" dirty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。</a:t>
            </a:r>
            <a:endParaRPr lang="en-US" altLang="zh-TW" sz="2400" dirty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zh-TW" altLang="en-US" dirty="0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F31322-69A9-46FD-BEA5-095F4FB419DC}" type="slidenum">
              <a:rPr lang="zh-TW" altLang="en-US" smtClean="0"/>
              <a:pPr>
                <a:defRPr/>
              </a:pPr>
              <a:t>12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111609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zh-TW" altLang="en-US" sz="5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補救成效</a:t>
            </a:r>
            <a:r>
              <a:rPr lang="en-US" altLang="zh-TW" sz="5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—</a:t>
            </a:r>
            <a:r>
              <a:rPr lang="zh-TW" altLang="en-US" sz="5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我的補充觀點</a:t>
            </a:r>
            <a:endParaRPr lang="zh-TW" altLang="en-US" sz="5400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467544" y="1844824"/>
            <a:ext cx="8280920" cy="432048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zh-TW" altLang="en-US" sz="4000" b="1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研究者的心得建議：</a:t>
            </a:r>
            <a:endParaRPr lang="en-US" altLang="zh-TW" sz="4000" b="1" dirty="0" smtClean="0"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TW" sz="28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1.</a:t>
            </a:r>
            <a:r>
              <a:rPr lang="zh-TW" altLang="en-US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一對一</a:t>
            </a:r>
            <a:r>
              <a:rPr lang="zh-TW" alt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的補救教學（即愈是</a:t>
            </a:r>
            <a:r>
              <a:rPr lang="zh-TW" altLang="en-US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個別化教學</a:t>
            </a:r>
            <a:r>
              <a:rPr lang="zh-TW" alt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程度）效果最好，但成本、代價也高。</a:t>
            </a:r>
            <a:endParaRPr lang="en-US" altLang="zh-TW" sz="2800" b="1" dirty="0" smtClean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TW" sz="28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2.</a:t>
            </a:r>
            <a:r>
              <a:rPr lang="zh-TW" alt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補救的時間要夠長，</a:t>
            </a:r>
            <a:r>
              <a:rPr lang="zh-TW" altLang="en-US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單科</a:t>
            </a:r>
            <a:r>
              <a:rPr lang="zh-TW" alt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一週至少</a:t>
            </a:r>
            <a:r>
              <a:rPr lang="zh-TW" altLang="en-US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三堂課</a:t>
            </a:r>
            <a:r>
              <a:rPr lang="zh-TW" alt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進行補救，可能是必要的時間付出。</a:t>
            </a:r>
            <a:endParaRPr lang="en-US" altLang="zh-TW" sz="2800" b="1" dirty="0" smtClean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TW" sz="28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3.</a:t>
            </a:r>
            <a:r>
              <a:rPr lang="zh-TW" alt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寒暑假期間，也要</a:t>
            </a:r>
            <a:r>
              <a:rPr lang="zh-TW" altLang="en-US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持續</a:t>
            </a:r>
            <a:r>
              <a:rPr lang="zh-TW" alt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進行補救。</a:t>
            </a:r>
            <a:endParaRPr lang="en-US" altLang="zh-TW" sz="2800" b="1" dirty="0" smtClean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altLang="zh-TW" sz="28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4.</a:t>
            </a:r>
            <a:r>
              <a:rPr lang="zh-TW" alt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除了學科（即學術性向科目：國英數）以外，教師同時進行</a:t>
            </a:r>
            <a:r>
              <a:rPr lang="zh-TW" altLang="en-US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品格教育</a:t>
            </a:r>
            <a:r>
              <a:rPr lang="zh-TW" alt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</a:t>
            </a:r>
            <a:r>
              <a:rPr lang="zh-TW" altLang="en-US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性向探索活動</a:t>
            </a:r>
            <a:r>
              <a:rPr lang="zh-TW" alt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、給予</a:t>
            </a:r>
            <a:r>
              <a:rPr lang="zh-TW" altLang="en-US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持續</a:t>
            </a:r>
            <a:r>
              <a:rPr lang="zh-TW" alt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鼓勵與勉勵的</a:t>
            </a:r>
            <a:r>
              <a:rPr lang="zh-TW" altLang="en-US" sz="2800" b="1" dirty="0" smtClean="0">
                <a:solidFill>
                  <a:srgbClr val="0000FF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支持性力量</a:t>
            </a:r>
            <a:r>
              <a:rPr lang="zh-TW" alt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，是絕對必要的。</a:t>
            </a:r>
            <a:endParaRPr lang="zh-TW" altLang="en-US" sz="2800" b="1" dirty="0">
              <a:solidFill>
                <a:schemeClr val="tx1"/>
              </a:solidFill>
              <a:latin typeface="Times New Roman" panose="02020603050405020304" pitchFamily="18" charset="0"/>
              <a:ea typeface="標楷體" panose="03000509000000000000" pitchFamily="65" charset="-120"/>
              <a:cs typeface="Times New Roman" panose="02020603050405020304" pitchFamily="18" charset="0"/>
            </a:endParaRPr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1F31322-69A9-46FD-BEA5-095F4FB419DC}" type="slidenum">
              <a:rPr lang="zh-TW" altLang="en-US" smtClean="0"/>
              <a:pPr>
                <a:defRPr/>
              </a:pPr>
              <a:t>13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10759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组合 11"/>
          <p:cNvGrpSpPr/>
          <p:nvPr/>
        </p:nvGrpSpPr>
        <p:grpSpPr>
          <a:xfrm>
            <a:off x="1403648" y="1700808"/>
            <a:ext cx="6264696" cy="2531892"/>
            <a:chOff x="553654" y="-760083"/>
            <a:chExt cx="4722673" cy="2531892"/>
          </a:xfrm>
        </p:grpSpPr>
        <p:sp>
          <p:nvSpPr>
            <p:cNvPr id="9" name="矩形 8"/>
            <p:cNvSpPr/>
            <p:nvPr/>
          </p:nvSpPr>
          <p:spPr>
            <a:xfrm>
              <a:off x="1524442" y="571480"/>
              <a:ext cx="3751885" cy="1200329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r"/>
              <a:r>
                <a:rPr lang="zh-TW" altLang="en-US" sz="7200" b="1" dirty="0">
                  <a:solidFill>
                    <a:srgbClr val="9966FF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敬請指教</a:t>
              </a:r>
              <a:r>
                <a:rPr lang="en-US" altLang="zh-TW" sz="7200" b="1" dirty="0">
                  <a:solidFill>
                    <a:srgbClr val="9966FF"/>
                  </a:solidFill>
                  <a:latin typeface="標楷體" panose="03000509000000000000" pitchFamily="65" charset="-120"/>
                  <a:ea typeface="標楷體" panose="03000509000000000000" pitchFamily="65" charset="-120"/>
                </a:rPr>
                <a:t>!</a:t>
              </a:r>
            </a:p>
          </p:txBody>
        </p:sp>
        <p:sp>
          <p:nvSpPr>
            <p:cNvPr id="10" name="矩形 9"/>
            <p:cNvSpPr/>
            <p:nvPr/>
          </p:nvSpPr>
          <p:spPr>
            <a:xfrm>
              <a:off x="553654" y="-760083"/>
              <a:ext cx="3877985" cy="1200329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r>
                <a:rPr lang="zh-TW" altLang="en-US" sz="7200" b="1" dirty="0">
                  <a:solidFill>
                    <a:srgbClr val="00B050"/>
                  </a:solidFill>
                  <a:latin typeface="標楷體" panose="03000509000000000000" pitchFamily="65" charset="-120"/>
                  <a:ea typeface="標楷體" panose="03000509000000000000" pitchFamily="65" charset="-120"/>
                  <a:cs typeface="Arial" pitchFamily="34" charset="0"/>
                </a:rPr>
                <a:t>謝謝</a:t>
              </a:r>
              <a:r>
                <a:rPr lang="zh-TW" altLang="en-US" sz="7200" b="1" dirty="0" smtClean="0">
                  <a:solidFill>
                    <a:srgbClr val="00B050"/>
                  </a:solidFill>
                  <a:latin typeface="標楷體" panose="03000509000000000000" pitchFamily="65" charset="-120"/>
                  <a:ea typeface="標楷體" panose="03000509000000000000" pitchFamily="65" charset="-120"/>
                  <a:cs typeface="Arial" pitchFamily="34" charset="0"/>
                </a:rPr>
                <a:t>聆聽！</a:t>
              </a:r>
              <a:endParaRPr lang="zh-CN" altLang="en-US" sz="7200" b="1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Arial" pitchFamily="34" charset="0"/>
              </a:endParaRPr>
            </a:p>
          </p:txBody>
        </p:sp>
      </p:grpSp>
      <p:sp>
        <p:nvSpPr>
          <p:cNvPr id="2" name="投影片編號版面配置區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A70136C-21A2-42A7-9087-20FE60827DE3}" type="slidenum">
              <a:rPr lang="zh-TW" altLang="en-US" smtClean="0"/>
              <a:t>14</a:t>
            </a:fld>
            <a:endParaRPr lang="zh-TW" altLang="en-US" dirty="0"/>
          </a:p>
        </p:txBody>
      </p:sp>
    </p:spTree>
    <p:extLst>
      <p:ext uri="{BB962C8B-B14F-4D97-AF65-F5344CB8AC3E}">
        <p14:creationId xmlns:p14="http://schemas.microsoft.com/office/powerpoint/2010/main" val="717717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高階主管">
  <a:themeElements>
    <a:clrScheme name="高階主管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高階主管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高階主管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7636</TotalTime>
  <Words>1572</Words>
  <Application>Microsoft Office PowerPoint</Application>
  <PresentationFormat>如螢幕大小 (4:3)</PresentationFormat>
  <Paragraphs>94</Paragraphs>
  <Slides>14</Slides>
  <Notes>1</Notes>
  <HiddenSlides>0</HiddenSlides>
  <MMClips>0</MMClips>
  <ScaleCrop>false</ScaleCrop>
  <HeadingPairs>
    <vt:vector size="6" baseType="variant">
      <vt:variant>
        <vt:lpstr>使用字型</vt:lpstr>
      </vt:variant>
      <vt:variant>
        <vt:i4>12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14</vt:i4>
      </vt:variant>
    </vt:vector>
  </HeadingPairs>
  <TitlesOfParts>
    <vt:vector size="27" baseType="lpstr">
      <vt:lpstr>宋体</vt:lpstr>
      <vt:lpstr>華康中特圓體</vt:lpstr>
      <vt:lpstr>微軟正黑體</vt:lpstr>
      <vt:lpstr>新細明體</vt:lpstr>
      <vt:lpstr>標楷體</vt:lpstr>
      <vt:lpstr>Arial</vt:lpstr>
      <vt:lpstr>Calibri</vt:lpstr>
      <vt:lpstr>Century Gothic</vt:lpstr>
      <vt:lpstr>Courier New</vt:lpstr>
      <vt:lpstr>Palatino Linotype</vt:lpstr>
      <vt:lpstr>Times New Roman</vt:lpstr>
      <vt:lpstr>Wingdings 2</vt:lpstr>
      <vt:lpstr>高階主管</vt:lpstr>
      <vt:lpstr>PowerPoint 簡報</vt:lpstr>
      <vt:lpstr>補救教學之內涵</vt:lpstr>
      <vt:lpstr>低成就學生的特徵</vt:lpstr>
      <vt:lpstr>標準設定方法流程</vt:lpstr>
      <vt:lpstr>標準設定技術-- Angoff 的yes/no方法</vt:lpstr>
      <vt:lpstr>Angoff 的yes/no方法（續）</vt:lpstr>
      <vt:lpstr>PowerPoint 簡報</vt:lpstr>
      <vt:lpstr>標準設定結果</vt:lpstr>
      <vt:lpstr>PowerPoint 簡報</vt:lpstr>
      <vt:lpstr>初步的相關問卷發現</vt:lpstr>
      <vt:lpstr>補救成效—學生觀點</vt:lpstr>
      <vt:lpstr>補救成效—教師觀點</vt:lpstr>
      <vt:lpstr>補救成效—我的補充觀點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「國民小學及國民中學補救教學實施方案」基本學習內容修訂計畫   語文領域(國語文)</dc:title>
  <dc:creator>asus</dc:creator>
  <cp:lastModifiedBy>user</cp:lastModifiedBy>
  <cp:revision>298</cp:revision>
  <dcterms:created xsi:type="dcterms:W3CDTF">2015-11-24T05:52:59Z</dcterms:created>
  <dcterms:modified xsi:type="dcterms:W3CDTF">2019-03-18T01:36:48Z</dcterms:modified>
</cp:coreProperties>
</file>