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341" r:id="rId4"/>
    <p:sldId id="386" r:id="rId5"/>
    <p:sldId id="387" r:id="rId6"/>
    <p:sldId id="388" r:id="rId7"/>
    <p:sldId id="389" r:id="rId8"/>
    <p:sldId id="366" r:id="rId9"/>
    <p:sldId id="365" r:id="rId10"/>
    <p:sldId id="364" r:id="rId11"/>
    <p:sldId id="363" r:id="rId12"/>
    <p:sldId id="301" r:id="rId13"/>
    <p:sldId id="318" r:id="rId14"/>
    <p:sldId id="317" r:id="rId15"/>
    <p:sldId id="303" r:id="rId16"/>
    <p:sldId id="272" r:id="rId17"/>
    <p:sldId id="361" r:id="rId18"/>
    <p:sldId id="362" r:id="rId19"/>
    <p:sldId id="355" r:id="rId20"/>
    <p:sldId id="312" r:id="rId21"/>
    <p:sldId id="313" r:id="rId22"/>
    <p:sldId id="314" r:id="rId23"/>
    <p:sldId id="319" r:id="rId24"/>
    <p:sldId id="320" r:id="rId25"/>
    <p:sldId id="358" r:id="rId26"/>
    <p:sldId id="359" r:id="rId27"/>
    <p:sldId id="273" r:id="rId28"/>
    <p:sldId id="315" r:id="rId29"/>
    <p:sldId id="321" r:id="rId30"/>
    <p:sldId id="367" r:id="rId31"/>
    <p:sldId id="324" r:id="rId32"/>
    <p:sldId id="322" r:id="rId33"/>
    <p:sldId id="351" r:id="rId34"/>
    <p:sldId id="274" r:id="rId35"/>
    <p:sldId id="370" r:id="rId36"/>
    <p:sldId id="372" r:id="rId37"/>
    <p:sldId id="376" r:id="rId38"/>
    <p:sldId id="291" r:id="rId39"/>
    <p:sldId id="293" r:id="rId40"/>
    <p:sldId id="294" r:id="rId41"/>
    <p:sldId id="296" r:id="rId42"/>
    <p:sldId id="297" r:id="rId43"/>
    <p:sldId id="371" r:id="rId44"/>
    <p:sldId id="377" r:id="rId45"/>
    <p:sldId id="378" r:id="rId46"/>
    <p:sldId id="334" r:id="rId47"/>
    <p:sldId id="390" r:id="rId48"/>
    <p:sldId id="391" r:id="rId49"/>
    <p:sldId id="392" r:id="rId50"/>
    <p:sldId id="393" r:id="rId51"/>
    <p:sldId id="403" r:id="rId52"/>
    <p:sldId id="404" r:id="rId53"/>
    <p:sldId id="385" r:id="rId54"/>
    <p:sldId id="380" r:id="rId55"/>
    <p:sldId id="381" r:id="rId56"/>
    <p:sldId id="384" r:id="rId57"/>
    <p:sldId id="395" r:id="rId58"/>
    <p:sldId id="396" r:id="rId59"/>
    <p:sldId id="397" r:id="rId60"/>
    <p:sldId id="398" r:id="rId61"/>
    <p:sldId id="399" r:id="rId62"/>
    <p:sldId id="400" r:id="rId63"/>
    <p:sldId id="401" r:id="rId64"/>
    <p:sldId id="402" r:id="rId65"/>
    <p:sldId id="329" r:id="rId66"/>
    <p:sldId id="405" r:id="rId67"/>
    <p:sldId id="406" r:id="rId68"/>
    <p:sldId id="331" r:id="rId69"/>
    <p:sldId id="382" r:id="rId70"/>
    <p:sldId id="383" r:id="rId71"/>
    <p:sldId id="409" r:id="rId72"/>
    <p:sldId id="336" r:id="rId73"/>
    <p:sldId id="407" r:id="rId74"/>
    <p:sldId id="332" r:id="rId75"/>
    <p:sldId id="408" r:id="rId76"/>
    <p:sldId id="338" r:id="rId77"/>
    <p:sldId id="354" r:id="rId78"/>
    <p:sldId id="339" r:id="rId79"/>
    <p:sldId id="353" r:id="rId80"/>
    <p:sldId id="347" r:id="rId81"/>
    <p:sldId id="348" r:id="rId82"/>
    <p:sldId id="349" r:id="rId83"/>
    <p:sldId id="350" r:id="rId84"/>
    <p:sldId id="340" r:id="rId85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280" y="4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tableStyles" Target="tableStyles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viewProps" Target="viewProps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AA213-5E96-4CD1-B9B3-368657634921}" type="datetimeFigureOut">
              <a:rPr lang="zh-TW" altLang="en-US" smtClean="0"/>
              <a:t>2021/11/1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51A72-8108-435D-86C4-1588C9A54A7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296785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AA213-5E96-4CD1-B9B3-368657634921}" type="datetimeFigureOut">
              <a:rPr lang="zh-TW" altLang="en-US" smtClean="0"/>
              <a:t>2021/11/1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51A72-8108-435D-86C4-1588C9A54A7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768841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AA213-5E96-4CD1-B9B3-368657634921}" type="datetimeFigureOut">
              <a:rPr lang="zh-TW" altLang="en-US" smtClean="0"/>
              <a:t>2021/11/1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51A72-8108-435D-86C4-1588C9A54A7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323547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AA213-5E96-4CD1-B9B3-368657634921}" type="datetimeFigureOut">
              <a:rPr lang="zh-TW" altLang="en-US" smtClean="0"/>
              <a:t>2021/11/1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51A72-8108-435D-86C4-1588C9A54A7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32398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AA213-5E96-4CD1-B9B3-368657634921}" type="datetimeFigureOut">
              <a:rPr lang="zh-TW" altLang="en-US" smtClean="0"/>
              <a:t>2021/11/1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51A72-8108-435D-86C4-1588C9A54A7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69024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AA213-5E96-4CD1-B9B3-368657634921}" type="datetimeFigureOut">
              <a:rPr lang="zh-TW" altLang="en-US" smtClean="0"/>
              <a:t>2021/11/1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51A72-8108-435D-86C4-1588C9A54A7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034607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AA213-5E96-4CD1-B9B3-368657634921}" type="datetimeFigureOut">
              <a:rPr lang="zh-TW" altLang="en-US" smtClean="0"/>
              <a:t>2021/11/1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51A72-8108-435D-86C4-1588C9A54A7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10298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AA213-5E96-4CD1-B9B3-368657634921}" type="datetimeFigureOut">
              <a:rPr lang="zh-TW" altLang="en-US" smtClean="0"/>
              <a:t>2021/11/1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51A72-8108-435D-86C4-1588C9A54A7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400169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AA213-5E96-4CD1-B9B3-368657634921}" type="datetimeFigureOut">
              <a:rPr lang="zh-TW" altLang="en-US" smtClean="0"/>
              <a:t>2021/11/1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51A72-8108-435D-86C4-1588C9A54A7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57645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AA213-5E96-4CD1-B9B3-368657634921}" type="datetimeFigureOut">
              <a:rPr lang="zh-TW" altLang="en-US" smtClean="0"/>
              <a:t>2021/11/1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51A72-8108-435D-86C4-1588C9A54A7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396887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AA213-5E96-4CD1-B9B3-368657634921}" type="datetimeFigureOut">
              <a:rPr lang="zh-TW" altLang="en-US" smtClean="0"/>
              <a:t>2021/11/1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51A72-8108-435D-86C4-1588C9A54A7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054454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標題及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表格版面配置區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zh-TW" altLang="en-US" noProof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9A62E0-2F16-49BD-BA83-C36E2AD9483B}" type="datetimeFigureOut">
              <a:rPr lang="ja-JP" altLang="en-US"/>
              <a:pPr>
                <a:defRPr/>
              </a:pPr>
              <a:t>2021/11/1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A57BFB-C176-458A-A495-2788F754320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71237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AAA213-5E96-4CD1-B9B3-368657634921}" type="datetimeFigureOut">
              <a:rPr lang="zh-TW" altLang="en-US" smtClean="0"/>
              <a:t>2021/11/1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251A72-8108-435D-86C4-1588C9A54A7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578609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" Target="slide82.xml"/><Relationship Id="rId2" Type="http://schemas.openxmlformats.org/officeDocument/2006/relationships/slide" Target="slide80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vRVuWLMchzg&amp;feature=email" TargetMode="External"/><Relationship Id="rId2" Type="http://schemas.openxmlformats.org/officeDocument/2006/relationships/hyperlink" Target="&#38748;&#22352;&#24118;&#20358;&#24555;&#27138;.mp4" TargetMode="Externa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W6WvLU5-Cu0" TargetMode="External"/><Relationship Id="rId2" Type="http://schemas.openxmlformats.org/officeDocument/2006/relationships/hyperlink" Target="&#38748;&#22352;&#26371;&#25913;&#35722;&#22823;&#33126;%20%20&#20013;&#25991;&#23383;&#24149;&#29256;.mp4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&#25171;&#22352;&#25913;&#21892;&#22823;&#33126;&#32080;&#27083;&#21644;&#21151;&#33021;.pps" TargetMode="Externa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_69FoAw3OQU" TargetMode="External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hyperlink" Target="TEDTalks%20--%20Matthieu%20Ricard%20&#32244;&#32722;&#24555;&#27138;&#65288;&#20013;&#33521;&#23383;&#24149;&#65289;.mp4" TargetMode="External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" Target="slide84.xml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" Target="slide32.xml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" Target="slide32.xml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11560" y="836712"/>
            <a:ext cx="7772400" cy="2376264"/>
          </a:xfrm>
        </p:spPr>
        <p:txBody>
          <a:bodyPr>
            <a:normAutofit fontScale="90000"/>
          </a:bodyPr>
          <a:lstStyle/>
          <a:p>
            <a:r>
              <a:rPr lang="zh-TW" altLang="en-US" sz="8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如何成為一位   巔峰型教師</a:t>
            </a:r>
            <a:endParaRPr lang="zh-TW" altLang="en-US" sz="8000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297360" y="4437112"/>
            <a:ext cx="6400800" cy="1752600"/>
          </a:xfrm>
        </p:spPr>
        <p:txBody>
          <a:bodyPr>
            <a:normAutofit/>
          </a:bodyPr>
          <a:lstStyle/>
          <a:p>
            <a:r>
              <a:rPr lang="zh-TW" altLang="en-US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余民寧   特聘教授</a:t>
            </a:r>
            <a:endParaRPr lang="en-US" altLang="zh-TW" b="1" dirty="0" smtClean="0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r>
              <a:rPr lang="zh-TW" altLang="en-US" b="1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國立政治大學教育學</a:t>
            </a:r>
            <a:r>
              <a:rPr lang="zh-TW" altLang="en-US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系</a:t>
            </a:r>
            <a:endParaRPr lang="en-US" altLang="zh-TW" b="1" dirty="0" smtClean="0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r>
              <a:rPr lang="zh-TW" altLang="en-US" b="1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中華民國</a:t>
            </a:r>
            <a:r>
              <a:rPr lang="en-US" altLang="zh-TW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110</a:t>
            </a:r>
            <a:r>
              <a:rPr lang="zh-TW" altLang="en-US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lang="en-US" altLang="zh-TW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10/23~11/5</a:t>
            </a:r>
            <a:endParaRPr lang="zh-TW" altLang="en-US" b="1" dirty="0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4799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>
            <a:normAutofit/>
          </a:bodyPr>
          <a:lstStyle/>
          <a:p>
            <a:r>
              <a:rPr lang="zh-TW" altLang="en-US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大綱</a:t>
            </a:r>
            <a:endParaRPr lang="zh-TW" altLang="en-US" sz="5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23528" y="1484784"/>
            <a:ext cx="8496944" cy="5229200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en-US" altLang="zh-TW" sz="3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1.</a:t>
            </a:r>
            <a:r>
              <a:rPr lang="zh-TW" altLang="en-US" sz="3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前言</a:t>
            </a:r>
            <a:endParaRPr lang="en-US" altLang="zh-TW" sz="3400" b="1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lvl="0" indent="0">
              <a:buNone/>
            </a:pPr>
            <a:r>
              <a:rPr lang="en-US" altLang="zh-TW" sz="3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2.</a:t>
            </a:r>
            <a:r>
              <a:rPr lang="zh-TW" altLang="en-US" sz="3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認識什麼是</a:t>
            </a:r>
            <a:r>
              <a:rPr lang="zh-TW" altLang="zh-TW" sz="3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「</a:t>
            </a:r>
            <a:r>
              <a:rPr lang="zh-TW" altLang="en-US" sz="3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全面心理健康</a:t>
            </a:r>
            <a:r>
              <a:rPr lang="zh-TW" altLang="zh-TW" sz="3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」</a:t>
            </a:r>
            <a:endParaRPr lang="en-US" altLang="zh-TW" sz="3400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lvl="0" indent="0">
              <a:buNone/>
            </a:pPr>
            <a:r>
              <a:rPr lang="en-US" altLang="zh-TW" sz="3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</a:t>
            </a:r>
            <a:r>
              <a:rPr lang="en-US" altLang="zh-TW" sz="3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.</a:t>
            </a:r>
            <a:r>
              <a:rPr lang="zh-TW" altLang="en-US" sz="3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深入</a:t>
            </a:r>
            <a:r>
              <a:rPr lang="zh-TW" altLang="en-US" sz="3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瞭解</a:t>
            </a:r>
            <a:r>
              <a:rPr lang="zh-TW" altLang="zh-TW" sz="3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「</a:t>
            </a:r>
            <a:r>
              <a:rPr lang="zh-TW" altLang="en-US" sz="3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全面心理</a:t>
            </a:r>
            <a:r>
              <a:rPr lang="zh-TW" altLang="en-US" sz="3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健康</a:t>
            </a:r>
            <a:r>
              <a:rPr lang="zh-TW" altLang="zh-TW" sz="3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」</a:t>
            </a:r>
            <a:r>
              <a:rPr lang="zh-TW" altLang="en-US" sz="3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類型</a:t>
            </a:r>
            <a:endParaRPr lang="en-US" altLang="zh-TW" sz="3400" b="1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lvl="0" indent="0">
              <a:buNone/>
            </a:pPr>
            <a:r>
              <a:rPr lang="en-US" altLang="zh-TW" sz="3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4</a:t>
            </a:r>
            <a:r>
              <a:rPr lang="en-US" altLang="zh-TW" sz="3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.</a:t>
            </a:r>
            <a:r>
              <a:rPr lang="zh-TW" altLang="en-US" sz="3400" b="1" dirty="0" smtClean="0">
                <a:latin typeface="標楷體" pitchFamily="65" charset="-120"/>
                <a:ea typeface="標楷體" pitchFamily="65" charset="-120"/>
              </a:rPr>
              <a:t>巔峰型教師的優勢</a:t>
            </a:r>
            <a:endParaRPr lang="en-US" altLang="zh-TW" sz="3400" b="1" dirty="0" smtClean="0">
              <a:latin typeface="標楷體" pitchFamily="65" charset="-120"/>
              <a:ea typeface="標楷體" pitchFamily="65" charset="-120"/>
            </a:endParaRPr>
          </a:p>
          <a:p>
            <a:pPr marL="0" lvl="0" indent="0">
              <a:buNone/>
            </a:pPr>
            <a:r>
              <a:rPr lang="en-US" altLang="zh-TW" sz="3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5</a:t>
            </a:r>
            <a:r>
              <a:rPr lang="en-US" altLang="zh-TW" sz="3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.</a:t>
            </a:r>
            <a:r>
              <a:rPr lang="zh-TW" altLang="zh-TW" sz="3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評估你的「</a:t>
            </a:r>
            <a:r>
              <a:rPr lang="zh-TW" altLang="en-US" sz="3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全面心理健康</a:t>
            </a:r>
            <a:r>
              <a:rPr lang="zh-TW" altLang="zh-TW" sz="3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」</a:t>
            </a:r>
            <a:r>
              <a:rPr lang="zh-TW" altLang="en-US" sz="3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類型</a:t>
            </a:r>
            <a:endParaRPr lang="en-US" altLang="zh-TW" sz="3400" b="1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zh-TW" sz="3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6</a:t>
            </a:r>
            <a:r>
              <a:rPr lang="en-US" altLang="zh-TW" sz="3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.</a:t>
            </a:r>
            <a:r>
              <a:rPr lang="zh-TW" altLang="en-US" sz="3400" b="1" dirty="0" smtClean="0">
                <a:latin typeface="標楷體" pitchFamily="65" charset="-120"/>
                <a:ea typeface="標楷體" pitchFamily="65" charset="-120"/>
              </a:rPr>
              <a:t>如何</a:t>
            </a:r>
            <a:r>
              <a:rPr lang="zh-TW" altLang="en-US" sz="3400" b="1" dirty="0">
                <a:latin typeface="標楷體" pitchFamily="65" charset="-120"/>
                <a:ea typeface="標楷體" pitchFamily="65" charset="-120"/>
              </a:rPr>
              <a:t>成為一位巔峰型</a:t>
            </a:r>
            <a:r>
              <a:rPr lang="zh-TW" altLang="en-US" sz="3400" b="1" dirty="0" smtClean="0">
                <a:latin typeface="標楷體" pitchFamily="65" charset="-120"/>
                <a:ea typeface="標楷體" pitchFamily="65" charset="-120"/>
              </a:rPr>
              <a:t>教師</a:t>
            </a:r>
            <a:endParaRPr lang="en-US" altLang="zh-TW" sz="3400" b="1" dirty="0" smtClean="0">
              <a:latin typeface="標楷體" pitchFamily="65" charset="-120"/>
              <a:ea typeface="標楷體" pitchFamily="65" charset="-120"/>
            </a:endParaRPr>
          </a:p>
          <a:p>
            <a:pPr marL="0" indent="0">
              <a:buNone/>
            </a:pPr>
            <a:r>
              <a:rPr lang="en-US" altLang="zh-TW" sz="3400" b="1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7.</a:t>
            </a:r>
            <a:r>
              <a:rPr lang="zh-TW" altLang="en-US" sz="3400" b="1" dirty="0" smtClean="0">
                <a:latin typeface="標楷體" pitchFamily="65" charset="-120"/>
                <a:ea typeface="標楷體" pitchFamily="65" charset="-120"/>
              </a:rPr>
              <a:t>結語</a:t>
            </a:r>
            <a:endParaRPr lang="en-US" altLang="zh-TW" sz="3400" b="1" dirty="0">
              <a:latin typeface="標楷體" pitchFamily="65" charset="-120"/>
              <a:ea typeface="標楷體" pitchFamily="65" charset="-120"/>
            </a:endParaRPr>
          </a:p>
          <a:p>
            <a:pPr marL="0" indent="0">
              <a:buNone/>
            </a:pPr>
            <a:r>
              <a:rPr lang="zh-TW" altLang="en-US" sz="3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延伸</a:t>
            </a:r>
            <a:r>
              <a:rPr lang="zh-TW" altLang="en-US" sz="3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閱讀書目</a:t>
            </a:r>
          </a:p>
        </p:txBody>
      </p:sp>
    </p:spTree>
    <p:extLst>
      <p:ext uri="{BB962C8B-B14F-4D97-AF65-F5344CB8AC3E}">
        <p14:creationId xmlns:p14="http://schemas.microsoft.com/office/powerpoint/2010/main" val="1243418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23528" y="1700808"/>
            <a:ext cx="8229600" cy="3528392"/>
          </a:xfrm>
        </p:spPr>
        <p:txBody>
          <a:bodyPr>
            <a:normAutofit/>
          </a:bodyPr>
          <a:lstStyle/>
          <a:p>
            <a:pPr lvl="0"/>
            <a:r>
              <a:rPr lang="en-US" altLang="zh-TW" sz="6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1.</a:t>
            </a:r>
            <a:br>
              <a:rPr lang="en-US" altLang="zh-TW" sz="6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zh-TW" altLang="en-US" sz="60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前言</a:t>
            </a:r>
            <a:endParaRPr lang="zh-TW" altLang="en-US" sz="600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6832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橢圓 2"/>
          <p:cNvSpPr/>
          <p:nvPr/>
        </p:nvSpPr>
        <p:spPr>
          <a:xfrm>
            <a:off x="827584" y="4653136"/>
            <a:ext cx="3456384" cy="50405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n w="28575">
                <a:noFill/>
              </a:ln>
              <a:solidFill>
                <a:schemeClr val="tx1"/>
              </a:solidFill>
            </a:endParaRPr>
          </a:p>
        </p:txBody>
      </p:sp>
      <p:sp>
        <p:nvSpPr>
          <p:cNvPr id="75778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116632"/>
            <a:ext cx="8229600" cy="1008112"/>
          </a:xfrm>
          <a:extLst/>
        </p:spPr>
        <p:txBody>
          <a:bodyPr rtlCol="0">
            <a:normAutofit/>
          </a:bodyPr>
          <a:lstStyle/>
          <a:p>
            <a:pPr eaLnBrk="1" hangingPunct="1">
              <a:defRPr/>
            </a:pPr>
            <a:r>
              <a:rPr lang="zh-TW" altLang="en-US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壓力與職業的關係</a:t>
            </a:r>
            <a:endParaRPr lang="zh-TW" altLang="en-US" sz="5400" b="1" dirty="0" smtClean="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graphicFrame>
        <p:nvGraphicFramePr>
          <p:cNvPr id="75839" name="Group 63"/>
          <p:cNvGraphicFramePr>
            <a:graphicFrameLocks noGrp="1"/>
          </p:cNvGraphicFramePr>
          <p:nvPr>
            <p:ph idx="1"/>
            <p:extLst/>
          </p:nvPr>
        </p:nvGraphicFramePr>
        <p:xfrm>
          <a:off x="611188" y="1412776"/>
          <a:ext cx="7993062" cy="4613978"/>
        </p:xfrm>
        <a:graphic>
          <a:graphicData uri="http://schemas.openxmlformats.org/drawingml/2006/table">
            <a:tbl>
              <a:tblPr/>
              <a:tblGrid>
                <a:gridCol w="1998662"/>
                <a:gridCol w="2000250"/>
                <a:gridCol w="1995488"/>
                <a:gridCol w="1998662"/>
              </a:tblGrid>
              <a:tr h="49917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 b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1pPr>
                      <a:lvl2pPr>
                        <a:spcBef>
                          <a:spcPct val="20000"/>
                        </a:spcBef>
                        <a:defRPr kumimoji="1" sz="2400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4A452A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HGｺﾞｼｯｸE"/>
                        </a:rPr>
                        <a:t>礦工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 b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1pPr>
                      <a:lvl2pPr>
                        <a:spcBef>
                          <a:spcPct val="20000"/>
                        </a:spcBef>
                        <a:defRPr kumimoji="1" sz="2400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A452A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HGｺﾞｼｯｸE"/>
                        </a:rPr>
                        <a:t>8.3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 b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1pPr>
                      <a:lvl2pPr>
                        <a:spcBef>
                          <a:spcPct val="20000"/>
                        </a:spcBef>
                        <a:defRPr kumimoji="1" sz="2400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A452A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HGｺﾞｼｯｸE"/>
                        </a:rPr>
                        <a:t>股票經紀人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 b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1pPr>
                      <a:lvl2pPr>
                        <a:spcBef>
                          <a:spcPct val="20000"/>
                        </a:spcBef>
                        <a:defRPr kumimoji="1" sz="2400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4A452A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HGｺﾞｼｯｸE"/>
                        </a:rPr>
                        <a:t>5.5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436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 b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1pPr>
                      <a:lvl2pPr>
                        <a:spcBef>
                          <a:spcPct val="20000"/>
                        </a:spcBef>
                        <a:defRPr kumimoji="1" sz="2400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A452A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HGｺﾞｼｯｸE"/>
                        </a:rPr>
                        <a:t>警察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 b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1pPr>
                      <a:lvl2pPr>
                        <a:spcBef>
                          <a:spcPct val="20000"/>
                        </a:spcBef>
                        <a:defRPr kumimoji="1" sz="2400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A452A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HGｺﾞｼｯｸE"/>
                        </a:rPr>
                        <a:t>7.7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 b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1pPr>
                      <a:lvl2pPr>
                        <a:spcBef>
                          <a:spcPct val="20000"/>
                        </a:spcBef>
                        <a:defRPr kumimoji="1" sz="2400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A452A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HGｺﾞｼｯｸE"/>
                        </a:rPr>
                        <a:t>心理學家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 b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1pPr>
                      <a:lvl2pPr>
                        <a:spcBef>
                          <a:spcPct val="20000"/>
                        </a:spcBef>
                        <a:defRPr kumimoji="1" sz="2400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4A452A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HGｺﾞｼｯｸE"/>
                        </a:rPr>
                        <a:t>5.2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436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 b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1pPr>
                      <a:lvl2pPr>
                        <a:spcBef>
                          <a:spcPct val="20000"/>
                        </a:spcBef>
                        <a:defRPr kumimoji="1" sz="2400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A452A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HGｺﾞｼｯｸE"/>
                        </a:rPr>
                        <a:t>新聞記者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 b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1pPr>
                      <a:lvl2pPr>
                        <a:spcBef>
                          <a:spcPct val="20000"/>
                        </a:spcBef>
                        <a:defRPr kumimoji="1" sz="2400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A452A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HGｺﾞｼｯｸE"/>
                        </a:rPr>
                        <a:t>7.5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 b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1pPr>
                      <a:lvl2pPr>
                        <a:spcBef>
                          <a:spcPct val="20000"/>
                        </a:spcBef>
                        <a:defRPr kumimoji="1" sz="2400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A452A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HGｺﾞｼｯｸE"/>
                        </a:rPr>
                        <a:t>出版商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 b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1pPr>
                      <a:lvl2pPr>
                        <a:spcBef>
                          <a:spcPct val="20000"/>
                        </a:spcBef>
                        <a:defRPr kumimoji="1" sz="2400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4A452A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HGｺﾞｼｯｸE"/>
                        </a:rPr>
                        <a:t>5.0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436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 b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1pPr>
                      <a:lvl2pPr>
                        <a:spcBef>
                          <a:spcPct val="20000"/>
                        </a:spcBef>
                        <a:defRPr kumimoji="1" sz="2400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A452A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HGｺﾞｼｯｸE"/>
                        </a:rPr>
                        <a:t>廣告業者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 b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1pPr>
                      <a:lvl2pPr>
                        <a:spcBef>
                          <a:spcPct val="20000"/>
                        </a:spcBef>
                        <a:defRPr kumimoji="1" sz="2400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A452A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HGｺﾞｼｯｸE"/>
                        </a:rPr>
                        <a:t>7.3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 b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1pPr>
                      <a:lvl2pPr>
                        <a:spcBef>
                          <a:spcPct val="20000"/>
                        </a:spcBef>
                        <a:defRPr kumimoji="1" sz="2400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A452A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HGｺﾞｼｯｸE"/>
                        </a:rPr>
                        <a:t>外交官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 b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1pPr>
                      <a:lvl2pPr>
                        <a:spcBef>
                          <a:spcPct val="20000"/>
                        </a:spcBef>
                        <a:defRPr kumimoji="1" sz="2400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4A452A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HGｺﾞｼｯｸE"/>
                        </a:rPr>
                        <a:t>4.8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436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 b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1pPr>
                      <a:lvl2pPr>
                        <a:spcBef>
                          <a:spcPct val="20000"/>
                        </a:spcBef>
                        <a:defRPr kumimoji="1" sz="2400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A452A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HGｺﾞｼｯｸE"/>
                        </a:rPr>
                        <a:t>演員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 b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1pPr>
                      <a:lvl2pPr>
                        <a:spcBef>
                          <a:spcPct val="20000"/>
                        </a:spcBef>
                        <a:defRPr kumimoji="1" sz="2400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A452A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HGｺﾞｼｯｸE"/>
                        </a:rPr>
                        <a:t>7.2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 b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1pPr>
                      <a:lvl2pPr>
                        <a:spcBef>
                          <a:spcPct val="20000"/>
                        </a:spcBef>
                        <a:defRPr kumimoji="1" sz="2400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A452A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HGｺﾞｼｯｸE"/>
                        </a:rPr>
                        <a:t>軍人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 b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1pPr>
                      <a:lvl2pPr>
                        <a:spcBef>
                          <a:spcPct val="20000"/>
                        </a:spcBef>
                        <a:defRPr kumimoji="1" sz="2400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4A452A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HGｺﾞｼｯｸE"/>
                        </a:rPr>
                        <a:t>4.7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436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 b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1pPr>
                      <a:lvl2pPr>
                        <a:spcBef>
                          <a:spcPct val="20000"/>
                        </a:spcBef>
                        <a:defRPr kumimoji="1" sz="2400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A452A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HGｺﾞｼｯｸE"/>
                        </a:rPr>
                        <a:t>政治家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 b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1pPr>
                      <a:lvl2pPr>
                        <a:spcBef>
                          <a:spcPct val="20000"/>
                        </a:spcBef>
                        <a:defRPr kumimoji="1" sz="2400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A452A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HGｺﾞｼｯｸE"/>
                        </a:rPr>
                        <a:t>7.0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 b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1pPr>
                      <a:lvl2pPr>
                        <a:spcBef>
                          <a:spcPct val="20000"/>
                        </a:spcBef>
                        <a:defRPr kumimoji="1" sz="2400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A452A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HGｺﾞｼｯｸE"/>
                        </a:rPr>
                        <a:t>公務員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 b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1pPr>
                      <a:lvl2pPr>
                        <a:spcBef>
                          <a:spcPct val="20000"/>
                        </a:spcBef>
                        <a:defRPr kumimoji="1" sz="2400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4A452A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HGｺﾞｼｯｸE"/>
                        </a:rPr>
                        <a:t>4.4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436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 b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1pPr>
                      <a:lvl2pPr>
                        <a:spcBef>
                          <a:spcPct val="20000"/>
                        </a:spcBef>
                        <a:defRPr kumimoji="1" sz="2400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A452A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HGｺﾞｼｯｸE"/>
                        </a:rPr>
                        <a:t>醫師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 b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1pPr>
                      <a:lvl2pPr>
                        <a:spcBef>
                          <a:spcPct val="20000"/>
                        </a:spcBef>
                        <a:defRPr kumimoji="1" sz="2400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A452A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HGｺﾞｼｯｸE"/>
                        </a:rPr>
                        <a:t>6.8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 b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1pPr>
                      <a:lvl2pPr>
                        <a:spcBef>
                          <a:spcPct val="20000"/>
                        </a:spcBef>
                        <a:defRPr kumimoji="1" sz="2400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A452A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HGｺﾞｼｯｸE"/>
                        </a:rPr>
                        <a:t>會計師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 b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1pPr>
                      <a:lvl2pPr>
                        <a:spcBef>
                          <a:spcPct val="20000"/>
                        </a:spcBef>
                        <a:defRPr kumimoji="1" sz="2400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4A452A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HGｺﾞｼｯｸE"/>
                        </a:rPr>
                        <a:t>4.3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436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 b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1pPr>
                      <a:lvl2pPr>
                        <a:spcBef>
                          <a:spcPct val="20000"/>
                        </a:spcBef>
                        <a:defRPr kumimoji="1" sz="2400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A452A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HGｺﾞｼｯｸE"/>
                        </a:rPr>
                        <a:t>老師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 b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1pPr>
                      <a:lvl2pPr>
                        <a:spcBef>
                          <a:spcPct val="20000"/>
                        </a:spcBef>
                        <a:defRPr kumimoji="1" sz="2400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4A452A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HGｺﾞｼｯｸE"/>
                        </a:rPr>
                        <a:t>6.2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 b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1pPr>
                      <a:lvl2pPr>
                        <a:spcBef>
                          <a:spcPct val="20000"/>
                        </a:spcBef>
                        <a:defRPr kumimoji="1" sz="2400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A452A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HGｺﾞｼｯｸE"/>
                        </a:rPr>
                        <a:t>法律顧問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 b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1pPr>
                      <a:lvl2pPr>
                        <a:spcBef>
                          <a:spcPct val="20000"/>
                        </a:spcBef>
                        <a:defRPr kumimoji="1" sz="2400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4A452A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HGｺﾞｼｯｸE"/>
                        </a:rPr>
                        <a:t>4.3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436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 b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1pPr>
                      <a:lvl2pPr>
                        <a:spcBef>
                          <a:spcPct val="20000"/>
                        </a:spcBef>
                        <a:defRPr kumimoji="1" sz="2400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A452A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HGｺﾞｼｯｸE"/>
                        </a:rPr>
                        <a:t>商業經理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 b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1pPr>
                      <a:lvl2pPr>
                        <a:spcBef>
                          <a:spcPct val="20000"/>
                        </a:spcBef>
                        <a:defRPr kumimoji="1" sz="2400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A452A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HGｺﾞｼｯｸE"/>
                        </a:rPr>
                        <a:t>5.8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 b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1pPr>
                      <a:lvl2pPr>
                        <a:spcBef>
                          <a:spcPct val="20000"/>
                        </a:spcBef>
                        <a:defRPr kumimoji="1" sz="2400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A452A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HGｺﾞｼｯｸE"/>
                        </a:rPr>
                        <a:t>牧師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 b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1pPr>
                      <a:lvl2pPr>
                        <a:spcBef>
                          <a:spcPct val="20000"/>
                        </a:spcBef>
                        <a:defRPr kumimoji="1" sz="2400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4A452A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HGｺﾞｼｯｸE"/>
                        </a:rPr>
                        <a:t>3.5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436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 b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1pPr>
                      <a:lvl2pPr>
                        <a:spcBef>
                          <a:spcPct val="20000"/>
                        </a:spcBef>
                        <a:defRPr kumimoji="1" sz="2400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A452A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HGｺﾞｼｯｸE"/>
                        </a:rPr>
                        <a:t>業務員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 b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1pPr>
                      <a:lvl2pPr>
                        <a:spcBef>
                          <a:spcPct val="20000"/>
                        </a:spcBef>
                        <a:defRPr kumimoji="1" sz="2400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A452A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HGｺﾞｼｯｸE"/>
                        </a:rPr>
                        <a:t>5.7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 b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1pPr>
                      <a:lvl2pPr>
                        <a:spcBef>
                          <a:spcPct val="20000"/>
                        </a:spcBef>
                        <a:defRPr kumimoji="1" sz="2400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A452A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HGｺﾞｼｯｸE"/>
                        </a:rPr>
                        <a:t>圖書館員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kumimoji="1" sz="2800" b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1pPr>
                      <a:lvl2pPr>
                        <a:spcBef>
                          <a:spcPct val="20000"/>
                        </a:spcBef>
                        <a:defRPr kumimoji="1" sz="2400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2pPr>
                      <a:lvl3pPr>
                        <a:spcBef>
                          <a:spcPct val="20000"/>
                        </a:spcBef>
                        <a:defRPr kumimoji="1" sz="2000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3pPr>
                      <a:lvl4pPr>
                        <a:spcBef>
                          <a:spcPct val="20000"/>
                        </a:spcBef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4pPr>
                      <a:lvl5pPr>
                        <a:spcBef>
                          <a:spcPct val="20000"/>
                        </a:spcBef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rgbClr val="4A452A"/>
                          </a:solidFill>
                          <a:latin typeface="Gill Sans MT" pitchFamily="34" charset="0"/>
                          <a:ea typeface="HGｺﾞｼｯｸE"/>
                          <a:cs typeface="HGｺﾞｼｯｸE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4A452A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HGｺﾞｼｯｸE"/>
                        </a:rPr>
                        <a:t>2.0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" name="矩形 1"/>
          <p:cNvSpPr/>
          <p:nvPr/>
        </p:nvSpPr>
        <p:spPr>
          <a:xfrm>
            <a:off x="683568" y="6165304"/>
            <a:ext cx="7776864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註：</a:t>
            </a:r>
            <a:r>
              <a:rPr lang="en-US" altLang="zh-TW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10</a:t>
            </a:r>
            <a:r>
              <a:rPr lang="zh-TW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點量表計分，分數愈高，表示壓力愈大。</a:t>
            </a:r>
            <a:endParaRPr lang="zh-TW" alt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0568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274638"/>
            <a:ext cx="8642350" cy="1143000"/>
          </a:xfrm>
        </p:spPr>
        <p:txBody>
          <a:bodyPr/>
          <a:lstStyle/>
          <a:p>
            <a:pPr eaLnBrk="1" hangingPunct="1"/>
            <a:r>
              <a:rPr lang="zh-TW" altLang="en-US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標楷體" pitchFamily="65" charset="-120"/>
              </a:rPr>
              <a:t>壓力與工作表現之間的關係</a:t>
            </a:r>
          </a:p>
        </p:txBody>
      </p:sp>
      <p:pic>
        <p:nvPicPr>
          <p:cNvPr id="11267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1412875"/>
            <a:ext cx="7775575" cy="511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38641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115888"/>
            <a:ext cx="8229600" cy="1143000"/>
          </a:xfrm>
          <a:extLst/>
        </p:spPr>
        <p:txBody>
          <a:bodyPr rtlCol="0">
            <a:normAutofit/>
          </a:bodyPr>
          <a:lstStyle/>
          <a:p>
            <a:pPr eaLnBrk="1" hangingPunct="1">
              <a:defRPr/>
            </a:pPr>
            <a:r>
              <a:rPr lang="zh-TW" altLang="en-US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標楷體" pitchFamily="65" charset="-120"/>
              </a:rPr>
              <a:t>壓力產生的不良影響</a:t>
            </a:r>
          </a:p>
        </p:txBody>
      </p:sp>
      <p:sp>
        <p:nvSpPr>
          <p:cNvPr id="78851" name="Rectangle 3"/>
          <p:cNvSpPr>
            <a:spLocks noGrp="1"/>
          </p:cNvSpPr>
          <p:nvPr>
            <p:ph type="body" idx="1"/>
          </p:nvPr>
        </p:nvSpPr>
        <p:spPr>
          <a:xfrm>
            <a:off x="323850" y="1556792"/>
            <a:ext cx="8569325" cy="5112296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n-US" altLang="zh-TW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1.</a:t>
            </a:r>
            <a:r>
              <a:rPr lang="zh-TW" alt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itchFamily="65" charset="-120"/>
                <a:ea typeface="標楷體" pitchFamily="65" charset="-120"/>
              </a:rPr>
              <a:t>生理症狀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：</a:t>
            </a:r>
          </a:p>
          <a:p>
            <a:pPr>
              <a:lnSpc>
                <a:spcPct val="90000"/>
              </a:lnSpc>
              <a:buNone/>
              <a:defRPr/>
            </a:pP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	頭痛、疲勞、背痛、高血壓、神經系統、消化系統、內分泌、皮膚、免疫系統等出現</a:t>
            </a:r>
            <a:r>
              <a:rPr lang="zh-TW" altLang="en-US" sz="2400" dirty="0">
                <a:latin typeface="標楷體" pitchFamily="65" charset="-120"/>
                <a:ea typeface="標楷體" pitchFamily="65" charset="-120"/>
              </a:rPr>
              <a:t>問題等。</a:t>
            </a:r>
            <a:endParaRPr lang="zh-TW" altLang="en-US" sz="2400" dirty="0" smtClean="0"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n-US" altLang="zh-TW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2.</a:t>
            </a:r>
            <a:r>
              <a:rPr lang="zh-TW" alt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itchFamily="65" charset="-120"/>
                <a:ea typeface="標楷體" pitchFamily="65" charset="-120"/>
              </a:rPr>
              <a:t>情緒症狀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：</a:t>
            </a:r>
          </a:p>
          <a:p>
            <a:pPr>
              <a:lnSpc>
                <a:spcPct val="90000"/>
              </a:lnSpc>
              <a:buNone/>
              <a:defRPr/>
            </a:pP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	沮喪、退縮、焦慮、缺乏耐心、不安、茫然、失眠、疏離、憂鬱等</a:t>
            </a:r>
            <a:r>
              <a:rPr lang="zh-TW" altLang="en-US" sz="2400" dirty="0">
                <a:latin typeface="標楷體" pitchFamily="65" charset="-120"/>
                <a:ea typeface="標楷體" pitchFamily="65" charset="-120"/>
              </a:rPr>
              <a:t>症狀等。</a:t>
            </a:r>
            <a:endParaRPr lang="zh-TW" altLang="en-US" sz="2400" dirty="0" smtClean="0"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n-US" altLang="zh-TW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3.</a:t>
            </a:r>
            <a:r>
              <a:rPr lang="zh-TW" alt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itchFamily="65" charset="-120"/>
                <a:ea typeface="標楷體" pitchFamily="65" charset="-120"/>
              </a:rPr>
              <a:t>心理症狀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：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	無法專注精神、經常猶豫不決、記憶力變差、經常做出錯誤的決定等。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n-US" altLang="zh-TW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4.</a:t>
            </a:r>
            <a:r>
              <a:rPr lang="zh-TW" alt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itchFamily="65" charset="-120"/>
                <a:ea typeface="標楷體" pitchFamily="65" charset="-120"/>
              </a:rPr>
              <a:t>行為問題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：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	工作績效降低、缺乏創造力、逃避責任、降低對名聲的渴望、工作氣氛不和諧、離職率高、高失業率、哭泣、健忘、指責他人、工作疏忽、自殺等。</a:t>
            </a:r>
          </a:p>
        </p:txBody>
      </p:sp>
    </p:spTree>
    <p:extLst>
      <p:ext uri="{BB962C8B-B14F-4D97-AF65-F5344CB8AC3E}">
        <p14:creationId xmlns:p14="http://schemas.microsoft.com/office/powerpoint/2010/main" val="3250736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115888"/>
            <a:ext cx="8229600" cy="936625"/>
          </a:xfrm>
          <a:extLst/>
        </p:spPr>
        <p:txBody>
          <a:bodyPr rtlCol="0">
            <a:normAutofit/>
          </a:bodyPr>
          <a:lstStyle/>
          <a:p>
            <a:pPr eaLnBrk="1" hangingPunct="1">
              <a:defRPr/>
            </a:pPr>
            <a:r>
              <a:rPr lang="zh-TW" altLang="en-US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標楷體" pitchFamily="65" charset="-120"/>
              </a:rPr>
              <a:t>壓力的來源</a:t>
            </a:r>
          </a:p>
        </p:txBody>
      </p:sp>
      <p:sp>
        <p:nvSpPr>
          <p:cNvPr id="77827" name="Rectangle 3"/>
          <p:cNvSpPr>
            <a:spLocks noGrp="1"/>
          </p:cNvSpPr>
          <p:nvPr>
            <p:ph type="body" idx="1"/>
          </p:nvPr>
        </p:nvSpPr>
        <p:spPr>
          <a:xfrm>
            <a:off x="107950" y="1196975"/>
            <a:ext cx="8928100" cy="5545138"/>
          </a:xfrm>
        </p:spPr>
        <p:txBody>
          <a:bodyPr>
            <a:normAutofit lnSpcReduction="10000"/>
          </a:bodyPr>
          <a:lstStyle/>
          <a:p>
            <a:pPr eaLnBrk="1" hangingPunct="1">
              <a:buFontTx/>
              <a:buNone/>
            </a:pP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形成個人壓力的原因，即叫做</a:t>
            </a:r>
            <a:r>
              <a:rPr lang="zh-TW" altLang="en-US" sz="28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壓力源</a:t>
            </a: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。</a:t>
            </a:r>
            <a:endParaRPr lang="en-US" altLang="zh-TW" sz="2800" dirty="0" smtClean="0"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buFontTx/>
              <a:buNone/>
            </a:pP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壓力可能來自外在</a:t>
            </a:r>
            <a:r>
              <a:rPr lang="zh-TW" altLang="en-US" sz="28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生活事件</a:t>
            </a: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或</a:t>
            </a:r>
            <a:r>
              <a:rPr lang="zh-TW" altLang="en-US" sz="28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環境的改變</a:t>
            </a: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，也可能來自個人</a:t>
            </a:r>
            <a:r>
              <a:rPr lang="zh-TW" altLang="en-US" sz="28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內在因素</a:t>
            </a: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及</a:t>
            </a:r>
            <a:r>
              <a:rPr lang="zh-TW" altLang="en-US" sz="28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內在感受</a:t>
            </a: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。一般可分為：</a:t>
            </a:r>
          </a:p>
          <a:p>
            <a:pPr eaLnBrk="1" hangingPunct="1">
              <a:buFontTx/>
              <a:buNone/>
            </a:pPr>
            <a:r>
              <a:rPr lang="en-US" altLang="zh-TW" sz="2800" dirty="0" smtClean="0">
                <a:latin typeface="標楷體" pitchFamily="65" charset="-120"/>
                <a:ea typeface="標楷體" pitchFamily="65" charset="-120"/>
              </a:rPr>
              <a:t>1.</a:t>
            </a:r>
            <a:r>
              <a:rPr lang="zh-TW" altLang="en-US" sz="28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身體導向</a:t>
            </a: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的壓力源：</a:t>
            </a:r>
            <a:endParaRPr lang="en-US" altLang="zh-TW" sz="2800" dirty="0" smtClean="0"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buFontTx/>
              <a:buNone/>
            </a:pP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  </a:t>
            </a:r>
            <a:r>
              <a:rPr lang="zh-TW" altLang="zh-TW" sz="2400" dirty="0" smtClean="0">
                <a:latin typeface="標楷體" pitchFamily="65" charset="-120"/>
                <a:ea typeface="標楷體" pitchFamily="65" charset="-120"/>
              </a:rPr>
              <a:t>因為外在環境的變遷，對身體直接產生干擾。例如：搬新家、換新工作、換新學校等。</a:t>
            </a:r>
            <a:endParaRPr lang="zh-TW" altLang="en-US" sz="2400" dirty="0" smtClean="0"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buFontTx/>
              <a:buNone/>
            </a:pPr>
            <a:r>
              <a:rPr lang="en-US" altLang="zh-TW" sz="2800" dirty="0" smtClean="0">
                <a:latin typeface="標楷體" pitchFamily="65" charset="-120"/>
                <a:ea typeface="標楷體" pitchFamily="65" charset="-120"/>
              </a:rPr>
              <a:t>2.</a:t>
            </a:r>
            <a:r>
              <a:rPr lang="zh-TW" altLang="en-US" sz="28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情緒導向</a:t>
            </a: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的壓力源：</a:t>
            </a:r>
            <a:endParaRPr lang="en-US" altLang="zh-TW" sz="2800" dirty="0" smtClean="0"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buFontTx/>
              <a:buNone/>
            </a:pP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  </a:t>
            </a: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時間的壓力、期待的壓力、失落的壓力、日常生活瑣事的壓力等。</a:t>
            </a:r>
          </a:p>
          <a:p>
            <a:pPr eaLnBrk="1" hangingPunct="1">
              <a:buFontTx/>
              <a:buNone/>
            </a:pPr>
            <a:r>
              <a:rPr lang="en-US" altLang="zh-TW" sz="2800" dirty="0" smtClean="0">
                <a:latin typeface="標楷體" pitchFamily="65" charset="-120"/>
                <a:ea typeface="標楷體" pitchFamily="65" charset="-120"/>
              </a:rPr>
              <a:t>3.</a:t>
            </a:r>
            <a:r>
              <a:rPr lang="zh-TW" altLang="en-US" sz="28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情境（問題）導向</a:t>
            </a: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的壓力源：</a:t>
            </a:r>
            <a:endParaRPr lang="en-US" altLang="zh-TW" sz="2800" dirty="0" smtClean="0"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buFontTx/>
              <a:buNone/>
            </a:pPr>
            <a:r>
              <a:rPr lang="zh-TW" altLang="en-US" sz="2800" dirty="0" smtClean="0"/>
              <a:t>   </a:t>
            </a:r>
            <a:r>
              <a:rPr lang="zh-TW" altLang="zh-TW" sz="2400" dirty="0" smtClean="0">
                <a:latin typeface="標楷體" pitchFamily="65" charset="-120"/>
                <a:ea typeface="標楷體" pitchFamily="65" charset="-120"/>
              </a:rPr>
              <a:t>新角色的產生與更換</a:t>
            </a: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、</a:t>
            </a:r>
            <a:r>
              <a:rPr lang="zh-TW" altLang="zh-TW" sz="2400" dirty="0" smtClean="0">
                <a:latin typeface="標楷體" pitchFamily="65" charset="-120"/>
                <a:ea typeface="標楷體" pitchFamily="65" charset="-120"/>
              </a:rPr>
              <a:t>工作或學習的份量與難度增加</a:t>
            </a: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、</a:t>
            </a:r>
            <a:r>
              <a:rPr lang="zh-TW" altLang="zh-TW" sz="2400" dirty="0" smtClean="0">
                <a:latin typeface="標楷體" pitchFamily="65" charset="-120"/>
                <a:ea typeface="標楷體" pitchFamily="65" charset="-120"/>
              </a:rPr>
              <a:t>人際關係緊張</a:t>
            </a: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、</a:t>
            </a:r>
            <a:r>
              <a:rPr lang="zh-TW" altLang="zh-TW" sz="2400" dirty="0" smtClean="0">
                <a:latin typeface="標楷體" pitchFamily="65" charset="-120"/>
                <a:ea typeface="標楷體" pitchFamily="65" charset="-120"/>
              </a:rPr>
              <a:t>財務緊張</a:t>
            </a: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等。</a:t>
            </a:r>
          </a:p>
        </p:txBody>
      </p:sp>
    </p:spTree>
    <p:extLst>
      <p:ext uri="{BB962C8B-B14F-4D97-AF65-F5344CB8AC3E}">
        <p14:creationId xmlns:p14="http://schemas.microsoft.com/office/powerpoint/2010/main" val="2456064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5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教師工作的日常</a:t>
            </a:r>
            <a:endParaRPr lang="zh-TW" altLang="en-US" sz="54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1520" y="1700808"/>
            <a:ext cx="8640960" cy="475252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altLang="zh-TW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1.</a:t>
            </a:r>
            <a:r>
              <a:rPr lang="zh-TW" altLang="en-US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根據研究顯示，</a:t>
            </a:r>
            <a:r>
              <a:rPr lang="zh-TW" altLang="zh-TW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在一般</a:t>
            </a:r>
            <a:r>
              <a:rPr lang="zh-TW" altLang="en-US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日常</a:t>
            </a:r>
            <a:r>
              <a:rPr lang="zh-TW" altLang="zh-TW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情況</a:t>
            </a:r>
            <a:r>
              <a:rPr lang="zh-TW" altLang="zh-TW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下，</a:t>
            </a:r>
            <a:r>
              <a:rPr lang="zh-TW" altLang="zh-TW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教師</a:t>
            </a:r>
            <a:r>
              <a:rPr lang="zh-TW" altLang="en-US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於</a:t>
            </a:r>
            <a:r>
              <a:rPr lang="zh-TW" altLang="zh-TW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每天</a:t>
            </a:r>
            <a:r>
              <a:rPr lang="zh-TW" altLang="zh-TW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放學下班後</a:t>
            </a:r>
            <a:r>
              <a:rPr lang="zh-TW" altLang="zh-TW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</a:t>
            </a:r>
            <a:r>
              <a:rPr lang="zh-TW" altLang="en-US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光是</a:t>
            </a:r>
            <a:r>
              <a:rPr lang="zh-TW" altLang="zh-TW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花費</a:t>
            </a:r>
            <a:r>
              <a:rPr lang="zh-TW" altLang="zh-TW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在</a:t>
            </a:r>
            <a:r>
              <a:rPr lang="zh-TW" altLang="zh-TW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為</a:t>
            </a:r>
            <a:r>
              <a:rPr lang="zh-TW" altLang="en-US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明天的</a:t>
            </a:r>
            <a:r>
              <a:rPr lang="zh-TW" altLang="zh-TW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教學</a:t>
            </a:r>
            <a:r>
              <a:rPr lang="zh-TW" altLang="zh-TW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備課、批改作業及試卷、簽署聯絡簿、安排其他行政事務等超時工作時間，至少從</a:t>
            </a:r>
            <a:r>
              <a:rPr lang="en-US" altLang="zh-TW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30</a:t>
            </a:r>
            <a:r>
              <a:rPr lang="zh-TW" altLang="zh-TW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分鐘到數小時</a:t>
            </a:r>
            <a:r>
              <a:rPr lang="zh-TW" altLang="zh-TW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不等</a:t>
            </a:r>
            <a:r>
              <a:rPr lang="zh-TW" altLang="en-US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endParaRPr lang="en-US" altLang="zh-TW" b="1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zh-TW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2.</a:t>
            </a:r>
            <a:r>
              <a:rPr lang="zh-TW" altLang="zh-TW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同時</a:t>
            </a:r>
            <a:r>
              <a:rPr lang="zh-TW" altLang="zh-TW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，每天還必須面對來自學生、家長、同事之間、甚至是學校行政方面的工作</a:t>
            </a:r>
            <a:r>
              <a:rPr lang="zh-TW" altLang="zh-TW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壓力</a:t>
            </a:r>
            <a:r>
              <a:rPr lang="zh-TW" altLang="en-US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endParaRPr lang="en-US" altLang="zh-TW" b="1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zh-TW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</a:t>
            </a:r>
            <a:r>
              <a:rPr lang="en-US" altLang="zh-TW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.</a:t>
            </a:r>
            <a:r>
              <a:rPr lang="zh-TW" altLang="zh-TW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面對工作壓力</a:t>
            </a:r>
            <a:r>
              <a:rPr lang="zh-TW" altLang="en-US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</a:t>
            </a:r>
            <a:r>
              <a:rPr lang="zh-TW" altLang="zh-TW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已</a:t>
            </a:r>
            <a:r>
              <a:rPr lang="zh-TW" altLang="zh-TW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成為教師每天生活的</a:t>
            </a:r>
            <a:r>
              <a:rPr lang="zh-TW" altLang="zh-TW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常態</a:t>
            </a:r>
            <a:r>
              <a:rPr lang="zh-TW" altLang="en-US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endParaRPr lang="en-US" altLang="zh-TW" b="1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zh-TW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4</a:t>
            </a:r>
            <a:r>
              <a:rPr lang="en-US" altLang="zh-TW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.</a:t>
            </a:r>
            <a:r>
              <a:rPr lang="zh-TW" altLang="zh-TW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教學</a:t>
            </a:r>
            <a:r>
              <a:rPr lang="zh-TW" altLang="zh-TW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是一項頗具工作壓力的</a:t>
            </a:r>
            <a:r>
              <a:rPr lang="zh-TW" altLang="zh-TW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專業</a:t>
            </a:r>
            <a:r>
              <a:rPr lang="zh-TW" altLang="en-US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endParaRPr lang="zh-TW" altLang="en-US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796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8640960" cy="1034306"/>
          </a:xfrm>
        </p:spPr>
        <p:txBody>
          <a:bodyPr>
            <a:normAutofit/>
          </a:bodyPr>
          <a:lstStyle/>
          <a:p>
            <a:r>
              <a:rPr lang="zh-TW" altLang="en-US" sz="5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壓力是教師身心健康的殺手</a:t>
            </a:r>
            <a:endParaRPr lang="zh-TW" altLang="en-US" sz="54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1520" y="1417638"/>
            <a:ext cx="8640960" cy="517971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altLang="zh-TW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1.</a:t>
            </a:r>
            <a:r>
              <a:rPr lang="zh-TW" altLang="zh-TW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當工作壓力持續時</a:t>
            </a:r>
            <a:r>
              <a:rPr lang="zh-TW" altLang="zh-TW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，教師</a:t>
            </a:r>
            <a:r>
              <a:rPr lang="zh-TW" altLang="en-US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開始</a:t>
            </a:r>
            <a:r>
              <a:rPr lang="zh-TW" altLang="zh-TW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覺得</a:t>
            </a:r>
            <a:r>
              <a:rPr lang="zh-TW" altLang="en-US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有</a:t>
            </a:r>
            <a:r>
              <a:rPr lang="zh-TW" altLang="zh-TW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挫折</a:t>
            </a:r>
            <a:r>
              <a:rPr lang="zh-TW" altLang="en-US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感</a:t>
            </a:r>
            <a:r>
              <a:rPr lang="zh-TW" altLang="zh-TW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與</a:t>
            </a:r>
            <a:r>
              <a:rPr lang="zh-TW" altLang="zh-TW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焦慮、情緒耗竭、工作表現不力、工作不滿意、有計畫地缺勤和提高離職</a:t>
            </a:r>
            <a:r>
              <a:rPr lang="zh-TW" altLang="zh-TW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意願</a:t>
            </a:r>
            <a:r>
              <a:rPr lang="zh-TW" altLang="en-US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endParaRPr lang="en-US" altLang="zh-TW" b="1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zh-TW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2.</a:t>
            </a:r>
            <a:r>
              <a:rPr lang="zh-TW" altLang="zh-TW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當工作壓力變得更嚴重時</a:t>
            </a:r>
            <a:r>
              <a:rPr lang="zh-TW" altLang="zh-TW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</a:t>
            </a:r>
            <a:r>
              <a:rPr lang="zh-TW" altLang="en-US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將</a:t>
            </a:r>
            <a:r>
              <a:rPr lang="zh-TW" altLang="zh-TW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導致</a:t>
            </a:r>
            <a:r>
              <a:rPr lang="zh-TW" altLang="zh-TW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教師身心健康受損</a:t>
            </a:r>
            <a:r>
              <a:rPr lang="zh-TW" altLang="zh-TW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</a:t>
            </a:r>
            <a:r>
              <a:rPr lang="zh-TW" altLang="en-US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出現</a:t>
            </a:r>
            <a:r>
              <a:rPr lang="zh-TW" altLang="zh-TW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心</a:t>
            </a:r>
            <a:r>
              <a:rPr lang="zh-TW" altLang="zh-TW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因性</a:t>
            </a:r>
            <a:r>
              <a:rPr lang="zh-TW" altLang="zh-TW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疾病，如</a:t>
            </a:r>
            <a:r>
              <a:rPr lang="zh-TW" altLang="zh-TW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</a:t>
            </a:r>
            <a:r>
              <a:rPr lang="zh-TW" altLang="zh-TW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頭疼</a:t>
            </a:r>
            <a:r>
              <a:rPr lang="zh-TW" altLang="zh-TW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、胃不舒服、高血壓、心臟病、憂鬱症</a:t>
            </a:r>
            <a:r>
              <a:rPr lang="zh-TW" altLang="zh-TW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等</a:t>
            </a:r>
            <a:r>
              <a:rPr lang="zh-TW" altLang="en-US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endParaRPr lang="en-US" altLang="zh-TW" b="1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zh-TW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3.</a:t>
            </a:r>
            <a:r>
              <a:rPr lang="zh-TW" altLang="zh-TW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甚至</a:t>
            </a:r>
            <a:r>
              <a:rPr lang="zh-TW" altLang="zh-TW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</a:t>
            </a:r>
            <a:r>
              <a:rPr lang="zh-TW" altLang="en-US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亦</a:t>
            </a:r>
            <a:r>
              <a:rPr lang="zh-TW" altLang="zh-TW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負</a:t>
            </a:r>
            <a:r>
              <a:rPr lang="zh-TW" altLang="zh-TW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向</a:t>
            </a:r>
            <a:r>
              <a:rPr lang="zh-TW" altLang="zh-TW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影響</a:t>
            </a:r>
            <a:r>
              <a:rPr lang="zh-TW" altLang="en-US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到</a:t>
            </a:r>
            <a:r>
              <a:rPr lang="zh-TW" altLang="zh-TW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學生</a:t>
            </a:r>
            <a:r>
              <a:rPr lang="zh-TW" altLang="zh-TW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的學業成就、生活適應與壓力</a:t>
            </a:r>
            <a:r>
              <a:rPr lang="zh-TW" altLang="zh-TW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感受</a:t>
            </a:r>
            <a:r>
              <a:rPr lang="zh-TW" altLang="en-US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endParaRPr lang="en-US" altLang="zh-TW" b="1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altLang="zh-TW" sz="1300" b="1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zh-TW" altLang="en-US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若此，恭喜你，你已</a:t>
            </a:r>
            <a:r>
              <a:rPr lang="zh-TW" altLang="zh-TW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罹</a:t>
            </a:r>
            <a:r>
              <a:rPr lang="zh-TW" altLang="zh-TW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患所謂的「</a:t>
            </a:r>
            <a:r>
              <a:rPr lang="zh-TW" altLang="zh-TW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教師倦怠感</a:t>
            </a:r>
            <a:r>
              <a:rPr lang="zh-TW" altLang="zh-TW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」</a:t>
            </a:r>
            <a:r>
              <a:rPr lang="zh-TW" altLang="zh-TW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（</a:t>
            </a:r>
            <a:r>
              <a:rPr lang="en-US" altLang="zh-TW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Teacher Burnout</a:t>
            </a:r>
            <a:r>
              <a:rPr lang="zh-TW" altLang="zh-TW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）</a:t>
            </a:r>
            <a:r>
              <a:rPr lang="en-US" altLang="zh-TW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!</a:t>
            </a:r>
            <a:endParaRPr lang="zh-TW" altLang="en-US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0503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994122"/>
          </a:xfrm>
        </p:spPr>
        <p:txBody>
          <a:bodyPr>
            <a:normAutofit/>
          </a:bodyPr>
          <a:lstStyle/>
          <a:p>
            <a:r>
              <a:rPr lang="zh-TW" altLang="en-US" sz="5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教師倦怠</a:t>
            </a:r>
            <a:r>
              <a:rPr lang="zh-TW" altLang="en-US" sz="5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感的症狀</a:t>
            </a:r>
            <a:endParaRPr lang="zh-TW" altLang="en-US" sz="5400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1520" y="1412776"/>
            <a:ext cx="8712968" cy="511256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zh-TW" altLang="zh-TW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一、</a:t>
            </a:r>
            <a:r>
              <a:rPr lang="zh-TW" altLang="zh-TW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生理上</a:t>
            </a:r>
            <a:r>
              <a:rPr lang="zh-TW" altLang="zh-TW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：呈現長期疲勞、對疾病的抵抗力減低，以致藥物使用異常等</a:t>
            </a:r>
            <a:r>
              <a:rPr lang="zh-TW" altLang="zh-TW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現象</a:t>
            </a:r>
            <a:r>
              <a:rPr lang="zh-TW" altLang="en-US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endParaRPr lang="en-US" altLang="zh-TW" b="1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zh-TW" altLang="zh-TW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二</a:t>
            </a:r>
            <a:r>
              <a:rPr lang="zh-TW" altLang="zh-TW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</a:t>
            </a:r>
            <a:r>
              <a:rPr lang="zh-TW" altLang="zh-TW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認知上</a:t>
            </a:r>
            <a:r>
              <a:rPr lang="zh-TW" altLang="zh-TW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：出現以譏諷、冷漠、消極、刻板、沒有耐心等非人性化（</a:t>
            </a:r>
            <a:r>
              <a:rPr lang="en-US" altLang="zh-TW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dehumanization</a:t>
            </a:r>
            <a:r>
              <a:rPr lang="zh-TW" altLang="zh-TW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）的態度來對待學生、同事及上司，因而造成對工作環境與人際相處的疏</a:t>
            </a:r>
            <a:r>
              <a:rPr lang="zh-TW" altLang="zh-TW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離</a:t>
            </a:r>
            <a:r>
              <a:rPr lang="zh-TW" altLang="en-US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endParaRPr lang="en-US" altLang="zh-TW" b="1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zh-TW" altLang="zh-TW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三</a:t>
            </a:r>
            <a:r>
              <a:rPr lang="zh-TW" altLang="zh-TW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</a:t>
            </a:r>
            <a:r>
              <a:rPr lang="zh-TW" altLang="zh-TW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情緒上</a:t>
            </a:r>
            <a:r>
              <a:rPr lang="zh-TW" altLang="zh-TW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：因為情緒低落及無助感，而喪失對教學的熱忱、興趣與動力，以及對學生失去信任感等情緒</a:t>
            </a:r>
            <a:r>
              <a:rPr lang="zh-TW" altLang="zh-TW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反應</a:t>
            </a:r>
            <a:r>
              <a:rPr lang="zh-TW" altLang="en-US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endParaRPr lang="en-US" altLang="zh-TW" b="1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zh-TW" altLang="zh-TW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四</a:t>
            </a:r>
            <a:r>
              <a:rPr lang="zh-TW" altLang="zh-TW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</a:t>
            </a:r>
            <a:r>
              <a:rPr lang="zh-TW" altLang="zh-TW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行為上</a:t>
            </a:r>
            <a:r>
              <a:rPr lang="zh-TW" altLang="zh-TW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：常出現埋怨、曠職、遲到早退，以致辭去工作或專業職務等</a:t>
            </a:r>
            <a:r>
              <a:rPr lang="zh-TW" altLang="zh-TW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行為</a:t>
            </a:r>
            <a:r>
              <a:rPr lang="zh-TW" altLang="en-US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endParaRPr lang="zh-TW" altLang="en-US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9410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23528" y="1700808"/>
            <a:ext cx="8229600" cy="3528392"/>
          </a:xfrm>
        </p:spPr>
        <p:txBody>
          <a:bodyPr>
            <a:normAutofit/>
          </a:bodyPr>
          <a:lstStyle/>
          <a:p>
            <a:pPr lvl="0"/>
            <a:r>
              <a:rPr lang="en-US" altLang="zh-TW" sz="6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2.</a:t>
            </a:r>
            <a:br>
              <a:rPr lang="en-US" altLang="zh-TW" sz="6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zh-TW" altLang="en-US" sz="60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認識什麼是</a:t>
            </a:r>
            <a:r>
              <a:rPr lang="zh-TW" altLang="zh-TW" sz="60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「</a:t>
            </a:r>
            <a:r>
              <a:rPr lang="zh-TW" altLang="en-US" sz="60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全面心理健康</a:t>
            </a:r>
            <a:r>
              <a:rPr lang="zh-TW" altLang="zh-TW" sz="60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」</a:t>
            </a:r>
            <a:endParaRPr lang="zh-TW" altLang="en-US" sz="600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2364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zh-TW" sz="5400" b="1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「</a:t>
            </a:r>
            <a:r>
              <a:rPr lang="zh-TW" altLang="en-US" sz="5400" b="1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全面心理健康</a:t>
            </a:r>
            <a:r>
              <a:rPr lang="zh-TW" altLang="zh-TW" sz="5400" b="1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」</a:t>
            </a:r>
            <a:r>
              <a:rPr lang="zh-TW" altLang="en-US" sz="5400" b="1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概念</a:t>
            </a:r>
            <a:endParaRPr lang="zh-TW" altLang="en-US" sz="5400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79512" y="1600200"/>
            <a:ext cx="8784976" cy="4781128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altLang="zh-TW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zh-TW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zh-TW" altLang="en-US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TW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L. M.</a:t>
            </a:r>
            <a:r>
              <a:rPr lang="zh-TW" altLang="en-US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TW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Keyes</a:t>
            </a:r>
            <a:r>
              <a:rPr lang="zh-TW" altLang="en-US" sz="4200" b="1" dirty="0" smtClean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教授的全面心理健康狀態模型</a:t>
            </a:r>
            <a:r>
              <a:rPr lang="en-US" altLang="zh-TW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(complete state of mental health</a:t>
            </a:r>
            <a:r>
              <a:rPr lang="zh-TW" altLang="en-US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TW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model)</a:t>
            </a:r>
            <a:r>
              <a:rPr lang="zh-TW" altLang="en-US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：</a:t>
            </a:r>
            <a:endParaRPr lang="en-US" altLang="zh-TW" sz="4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altLang="zh-TW" dirty="0" smtClean="0"/>
          </a:p>
          <a:p>
            <a:pPr marL="0" indent="0">
              <a:buNone/>
            </a:pPr>
            <a:r>
              <a:rPr lang="zh-TW" altLang="en-US" sz="42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一、</a:t>
            </a:r>
            <a:r>
              <a:rPr lang="zh-TW" altLang="en-US" sz="42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主觀幸福感</a:t>
            </a:r>
            <a:r>
              <a:rPr lang="zh-TW" altLang="en-US" sz="42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（</a:t>
            </a:r>
            <a:r>
              <a:rPr lang="en-US" altLang="zh-TW" sz="42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subjective</a:t>
            </a:r>
            <a:r>
              <a:rPr lang="zh-TW" altLang="en-US" sz="42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en-US" altLang="zh-TW" sz="42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well-being</a:t>
            </a:r>
            <a:r>
              <a:rPr lang="zh-TW" altLang="en-US" sz="42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）</a:t>
            </a:r>
            <a:endParaRPr lang="en-US" altLang="zh-TW" sz="4200" b="1" dirty="0" smtClean="0">
              <a:solidFill>
                <a:srgbClr val="0000FF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zh-TW" dirty="0"/>
              <a:t>	</a:t>
            </a:r>
            <a:endParaRPr lang="en-US" altLang="zh-TW" sz="2400" dirty="0" smtClean="0"/>
          </a:p>
          <a:p>
            <a:pPr marL="0" indent="0">
              <a:buNone/>
            </a:pPr>
            <a:r>
              <a:rPr lang="zh-TW" altLang="en-US" sz="42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二、</a:t>
            </a:r>
            <a:r>
              <a:rPr lang="zh-TW" altLang="en-US" sz="42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憂鬱症</a:t>
            </a:r>
            <a:r>
              <a:rPr lang="zh-TW" altLang="en-US" sz="42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（</a:t>
            </a:r>
            <a:r>
              <a:rPr lang="en-US" altLang="zh-TW" sz="42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depressive</a:t>
            </a:r>
            <a:r>
              <a:rPr lang="zh-TW" altLang="en-US" sz="42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en-US" altLang="zh-TW" sz="42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syndrome</a:t>
            </a:r>
            <a:r>
              <a:rPr lang="zh-TW" altLang="en-US" sz="42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）</a:t>
            </a:r>
            <a:endParaRPr lang="en-US" altLang="zh-TW" sz="4200" b="1" dirty="0" smtClean="0">
              <a:solidFill>
                <a:srgbClr val="0000FF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altLang="zh-TW" dirty="0" smtClean="0"/>
          </a:p>
          <a:p>
            <a:pPr marL="0" indent="0">
              <a:buNone/>
            </a:pP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474872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5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主觀</a:t>
            </a:r>
            <a:r>
              <a:rPr lang="zh-TW" altLang="en-US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幸福感</a:t>
            </a:r>
            <a:endParaRPr lang="zh-TW" altLang="en-US" sz="5400" dirty="0">
              <a:solidFill>
                <a:srgbClr val="00206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39552" y="1844824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US" altLang="zh-TW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感覺到快樂，對生活滿意。</a:t>
            </a:r>
            <a:endParaRPr lang="en-US" altLang="zh-TW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en-US" altLang="zh-TW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en-US" b="1" dirty="0">
                <a:latin typeface="標楷體" panose="03000509000000000000" pitchFamily="65" charset="-120"/>
                <a:ea typeface="標楷體" panose="03000509000000000000" pitchFamily="65" charset="-120"/>
              </a:rPr>
              <a:t>能自我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接納</a:t>
            </a:r>
            <a:r>
              <a:rPr lang="zh-TW" altLang="en-US" b="1" dirty="0"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自我成長、獨立自主。</a:t>
            </a:r>
            <a:endParaRPr lang="en-US" altLang="zh-TW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en-US" altLang="zh-TW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3.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生活有目標，生命覺得有意義。</a:t>
            </a:r>
            <a:endParaRPr lang="en-US" altLang="zh-TW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en-US" altLang="zh-TW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4.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與他人建立良好關係</a:t>
            </a:r>
            <a:r>
              <a:rPr lang="zh-TW" altLang="en-US" b="1" dirty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en-US" altLang="zh-TW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5.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對社會有貢獻，能被社會所接納。</a:t>
            </a:r>
            <a:endParaRPr lang="en-US" altLang="zh-TW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en-US" altLang="zh-TW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6.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維持與社會的和諧關係。</a:t>
            </a:r>
            <a:endParaRPr lang="en-US" altLang="zh-TW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en-US" altLang="zh-TW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7.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感覺是社會的一份子。</a:t>
            </a:r>
            <a:endParaRPr lang="zh-TW" altLang="en-US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59707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88640"/>
            <a:ext cx="8229600" cy="99412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  <a:normAutofit/>
          </a:bodyPr>
          <a:lstStyle/>
          <a:p>
            <a:r>
              <a:rPr lang="zh-TW" altLang="en-US" sz="54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憂鬱</a:t>
            </a:r>
            <a:r>
              <a:rPr lang="zh-TW" altLang="en-US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症</a:t>
            </a:r>
            <a:endParaRPr lang="zh-TW" altLang="en-US" sz="5400" b="1" dirty="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88067" name="Rectangle 3"/>
          <p:cNvSpPr>
            <a:spLocks noGrp="1"/>
          </p:cNvSpPr>
          <p:nvPr>
            <p:ph type="body" idx="1"/>
          </p:nvPr>
        </p:nvSpPr>
        <p:spPr>
          <a:xfrm>
            <a:off x="457200" y="1412776"/>
            <a:ext cx="8229600" cy="4392712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zh-TW" sz="24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1.</a:t>
            </a:r>
            <a:r>
              <a:rPr lang="zh-TW" altLang="en-US" sz="24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憂鬱或難過幾乎</a:t>
            </a:r>
            <a:r>
              <a:rPr lang="zh-TW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持續一整天</a:t>
            </a:r>
            <a:r>
              <a:rPr lang="zh-TW" altLang="en-US" sz="24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。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zh-TW" sz="24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2.</a:t>
            </a:r>
            <a:r>
              <a:rPr lang="zh-TW" altLang="en-US" sz="24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對於所有或幾乎所有之前喜愛的活動，</a:t>
            </a:r>
            <a:r>
              <a:rPr lang="zh-TW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失去</a:t>
            </a:r>
            <a:r>
              <a:rPr lang="zh-TW" altLang="en-US" sz="24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興趣或享受的樂趣。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zh-TW" sz="24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3.</a:t>
            </a:r>
            <a:r>
              <a:rPr lang="zh-TW" altLang="en-US" sz="24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並非由於節食而</a:t>
            </a:r>
            <a:r>
              <a:rPr lang="zh-TW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明顯體重下降或是體重增加</a:t>
            </a:r>
            <a:r>
              <a:rPr lang="zh-TW" altLang="en-US" sz="24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，或，食慾減少或增加。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zh-TW" sz="24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4.</a:t>
            </a:r>
            <a:r>
              <a:rPr lang="zh-TW" altLang="en-US" sz="24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晚上有</a:t>
            </a:r>
            <a:r>
              <a:rPr lang="zh-TW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睡眠障礙</a:t>
            </a:r>
            <a:r>
              <a:rPr lang="zh-TW" altLang="en-US" sz="24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或</a:t>
            </a:r>
            <a:r>
              <a:rPr lang="zh-TW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白天嗜睡</a:t>
            </a:r>
            <a:r>
              <a:rPr lang="zh-TW" altLang="en-US" sz="24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。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zh-TW" sz="24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5.</a:t>
            </a:r>
            <a:r>
              <a:rPr lang="zh-TW" altLang="en-US" sz="24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一整天</a:t>
            </a:r>
            <a:r>
              <a:rPr lang="zh-TW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精神遲緩</a:t>
            </a:r>
            <a:r>
              <a:rPr lang="zh-TW" altLang="en-US" sz="24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或</a:t>
            </a:r>
            <a:r>
              <a:rPr lang="zh-TW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激動</a:t>
            </a:r>
            <a:r>
              <a:rPr lang="zh-TW" altLang="en-US" sz="24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。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zh-TW" sz="24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6.</a:t>
            </a:r>
            <a:r>
              <a:rPr lang="zh-TW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幾乎每天都感覺疲累</a:t>
            </a:r>
            <a:r>
              <a:rPr lang="zh-TW" altLang="en-US" sz="24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或</a:t>
            </a:r>
            <a:r>
              <a:rPr lang="zh-TW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失去活力</a:t>
            </a:r>
            <a:r>
              <a:rPr lang="zh-TW" altLang="en-US" sz="24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。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zh-TW" sz="24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7.</a:t>
            </a:r>
            <a:r>
              <a:rPr lang="zh-TW" altLang="en-US" sz="24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感覺無價值或是極度或不合宜的</a:t>
            </a:r>
            <a:r>
              <a:rPr lang="zh-TW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罪惡感</a:t>
            </a:r>
            <a:r>
              <a:rPr lang="zh-TW" altLang="en-US" sz="24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。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zh-TW" sz="24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8.</a:t>
            </a:r>
            <a:r>
              <a:rPr lang="zh-TW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無法專注</a:t>
            </a:r>
            <a:r>
              <a:rPr lang="zh-TW" altLang="en-US" sz="24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或思考，或被視為優柔寡斷。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zh-TW" sz="24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9.</a:t>
            </a:r>
            <a:r>
              <a:rPr lang="zh-TW" altLang="en-US" sz="24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反覆想到死亡或有</a:t>
            </a:r>
            <a:r>
              <a:rPr lang="zh-TW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自殺意念</a:t>
            </a:r>
            <a:r>
              <a:rPr lang="zh-TW" altLang="en-US" sz="2400" b="1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（包括具體自殺計畫的有無），或曾嘗試過自殺。</a:t>
            </a:r>
          </a:p>
        </p:txBody>
      </p:sp>
      <p:sp>
        <p:nvSpPr>
          <p:cNvPr id="88068" name="WordArt 4"/>
          <p:cNvSpPr>
            <a:spLocks noChangeArrowheads="1" noChangeShapeType="1" noTextEdit="1"/>
          </p:cNvSpPr>
          <p:nvPr/>
        </p:nvSpPr>
        <p:spPr bwMode="auto">
          <a:xfrm>
            <a:off x="684213" y="5876925"/>
            <a:ext cx="7704137" cy="57626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TW" altLang="en-US" sz="14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標楷體"/>
                <a:ea typeface="標楷體"/>
              </a:rPr>
              <a:t>＊</a:t>
            </a:r>
            <a:r>
              <a:rPr lang="zh-TW" altLang="en-US" sz="14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凡具有前兩項之一，以及後七項中具有四項以上，且症狀</a:t>
            </a:r>
            <a:r>
              <a:rPr lang="zh-TW" altLang="en-US" sz="14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持續兩週以上</a:t>
            </a:r>
            <a:r>
              <a:rPr lang="zh-TW" altLang="en-US" sz="14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，</a:t>
            </a:r>
          </a:p>
          <a:p>
            <a:pPr algn="ctr"/>
            <a:r>
              <a:rPr lang="zh-TW" altLang="en-US" sz="14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導致原先的日常活動運作方式因而改變的話，即可被診斷為「</a:t>
            </a:r>
            <a:r>
              <a:rPr lang="zh-TW" altLang="en-US" sz="14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憂鬱症</a:t>
            </a:r>
            <a:r>
              <a:rPr lang="zh-TW" altLang="en-US" sz="14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」。</a:t>
            </a:r>
          </a:p>
        </p:txBody>
      </p:sp>
    </p:spTree>
    <p:extLst>
      <p:ext uri="{BB962C8B-B14F-4D97-AF65-F5344CB8AC3E}">
        <p14:creationId xmlns:p14="http://schemas.microsoft.com/office/powerpoint/2010/main" val="1381038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/>
          <a:p>
            <a:pPr eaLnBrk="1" hangingPunct="1"/>
            <a:r>
              <a:rPr lang="en-US" altLang="zh-TW" sz="5400" b="1" dirty="0" smtClean="0">
                <a:latin typeface="Times New Roman" pitchFamily="18" charset="0"/>
              </a:rPr>
              <a:t>Complete Mental Health</a:t>
            </a:r>
          </a:p>
        </p:txBody>
      </p:sp>
      <p:sp>
        <p:nvSpPr>
          <p:cNvPr id="5123" name="Line 4"/>
          <p:cNvSpPr>
            <a:spLocks noChangeShapeType="1"/>
          </p:cNvSpPr>
          <p:nvPr/>
        </p:nvSpPr>
        <p:spPr bwMode="auto">
          <a:xfrm>
            <a:off x="611188" y="4149725"/>
            <a:ext cx="79216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5124" name="Line 5"/>
          <p:cNvSpPr>
            <a:spLocks noChangeShapeType="1"/>
          </p:cNvSpPr>
          <p:nvPr/>
        </p:nvSpPr>
        <p:spPr bwMode="auto">
          <a:xfrm>
            <a:off x="4211638" y="1628775"/>
            <a:ext cx="0" cy="49688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5125" name="WordArt 6"/>
          <p:cNvSpPr>
            <a:spLocks noChangeArrowheads="1" noChangeShapeType="1" noTextEdit="1"/>
          </p:cNvSpPr>
          <p:nvPr/>
        </p:nvSpPr>
        <p:spPr bwMode="auto">
          <a:xfrm>
            <a:off x="8529638" y="3933056"/>
            <a:ext cx="419100" cy="35954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TW" altLang="en-US" sz="24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/>
              </a:rPr>
              <a:t>有</a:t>
            </a:r>
          </a:p>
        </p:txBody>
      </p:sp>
      <p:sp>
        <p:nvSpPr>
          <p:cNvPr id="5126" name="WordArt 7"/>
          <p:cNvSpPr>
            <a:spLocks noChangeArrowheads="1" noChangeShapeType="1" noTextEdit="1"/>
          </p:cNvSpPr>
          <p:nvPr/>
        </p:nvSpPr>
        <p:spPr bwMode="auto">
          <a:xfrm>
            <a:off x="3995738" y="1241426"/>
            <a:ext cx="514350" cy="3444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TW" altLang="en-US" sz="24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/>
              </a:rPr>
              <a:t>有</a:t>
            </a:r>
          </a:p>
        </p:txBody>
      </p:sp>
      <p:sp>
        <p:nvSpPr>
          <p:cNvPr id="5127" name="WordArt 8"/>
          <p:cNvSpPr>
            <a:spLocks noChangeArrowheads="1" noChangeShapeType="1" noTextEdit="1"/>
          </p:cNvSpPr>
          <p:nvPr/>
        </p:nvSpPr>
        <p:spPr bwMode="auto">
          <a:xfrm>
            <a:off x="180975" y="3907858"/>
            <a:ext cx="503238" cy="31330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TW" altLang="en-US" sz="24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/>
              </a:rPr>
              <a:t>無</a:t>
            </a:r>
            <a:endParaRPr lang="zh-TW" altLang="en-US" sz="2400" b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/>
            </a:endParaRPr>
          </a:p>
        </p:txBody>
      </p:sp>
      <p:sp>
        <p:nvSpPr>
          <p:cNvPr id="5128" name="WordArt 9"/>
          <p:cNvSpPr>
            <a:spLocks noChangeArrowheads="1" noChangeShapeType="1" noTextEdit="1"/>
          </p:cNvSpPr>
          <p:nvPr/>
        </p:nvSpPr>
        <p:spPr bwMode="auto">
          <a:xfrm>
            <a:off x="3995738" y="6453188"/>
            <a:ext cx="431800" cy="2873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TW" altLang="en-US" sz="24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/>
              </a:rPr>
              <a:t>無</a:t>
            </a:r>
            <a:endParaRPr lang="zh-TW" altLang="en-US" sz="2400" b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/>
            </a:endParaRPr>
          </a:p>
        </p:txBody>
      </p:sp>
      <p:sp>
        <p:nvSpPr>
          <p:cNvPr id="5129" name="WordArt 10"/>
          <p:cNvSpPr>
            <a:spLocks noChangeArrowheads="1" noChangeShapeType="1" noTextEdit="1"/>
          </p:cNvSpPr>
          <p:nvPr/>
        </p:nvSpPr>
        <p:spPr bwMode="auto">
          <a:xfrm>
            <a:off x="1476375" y="4221163"/>
            <a:ext cx="5832475" cy="2873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TW" sz="2400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新細明體"/>
                <a:ea typeface="新細明體"/>
              </a:rPr>
              <a:t>Subjective  well-being</a:t>
            </a:r>
            <a:endParaRPr lang="zh-TW" altLang="en-US" sz="2400" kern="1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00FF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新細明體"/>
              <a:ea typeface="新細明體"/>
            </a:endParaRPr>
          </a:p>
        </p:txBody>
      </p:sp>
      <p:sp>
        <p:nvSpPr>
          <p:cNvPr id="5130" name="WordArt 11"/>
          <p:cNvSpPr>
            <a:spLocks noChangeArrowheads="1" noChangeShapeType="1" noTextEdit="1"/>
          </p:cNvSpPr>
          <p:nvPr/>
        </p:nvSpPr>
        <p:spPr bwMode="auto">
          <a:xfrm>
            <a:off x="4284663" y="2060575"/>
            <a:ext cx="215900" cy="4076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pt-BR" altLang="zh-TW" sz="24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新細明體"/>
                <a:ea typeface="新細明體"/>
              </a:rPr>
              <a:t>D</a:t>
            </a:r>
          </a:p>
          <a:p>
            <a:pPr algn="ctr"/>
            <a:r>
              <a:rPr lang="pt-BR" altLang="zh-TW" sz="24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新細明體"/>
                <a:ea typeface="新細明體"/>
              </a:rPr>
              <a:t>e</a:t>
            </a:r>
          </a:p>
          <a:p>
            <a:pPr algn="ctr"/>
            <a:r>
              <a:rPr lang="pt-BR" altLang="zh-TW" sz="24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新細明體"/>
                <a:ea typeface="新細明體"/>
              </a:rPr>
              <a:t>p</a:t>
            </a:r>
          </a:p>
          <a:p>
            <a:pPr algn="ctr"/>
            <a:r>
              <a:rPr lang="pt-BR" altLang="zh-TW" sz="24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新細明體"/>
                <a:ea typeface="新細明體"/>
              </a:rPr>
              <a:t>r</a:t>
            </a:r>
          </a:p>
          <a:p>
            <a:pPr algn="ctr"/>
            <a:r>
              <a:rPr lang="pt-BR" altLang="zh-TW" sz="24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新細明體"/>
                <a:ea typeface="新細明體"/>
              </a:rPr>
              <a:t>e</a:t>
            </a:r>
          </a:p>
          <a:p>
            <a:pPr algn="ctr"/>
            <a:r>
              <a:rPr lang="pt-BR" altLang="zh-TW" sz="24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新細明體"/>
                <a:ea typeface="新細明體"/>
              </a:rPr>
              <a:t>s</a:t>
            </a:r>
          </a:p>
          <a:p>
            <a:pPr algn="ctr"/>
            <a:r>
              <a:rPr lang="pt-BR" altLang="zh-TW" sz="24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新細明體"/>
                <a:ea typeface="新細明體"/>
              </a:rPr>
              <a:t>s</a:t>
            </a:r>
          </a:p>
          <a:p>
            <a:pPr algn="ctr"/>
            <a:r>
              <a:rPr lang="pt-BR" altLang="zh-TW" sz="24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新細明體"/>
                <a:ea typeface="新細明體"/>
              </a:rPr>
              <a:t>i</a:t>
            </a:r>
          </a:p>
          <a:p>
            <a:pPr algn="ctr"/>
            <a:r>
              <a:rPr lang="pt-BR" altLang="zh-TW" sz="24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新細明體"/>
                <a:ea typeface="新細明體"/>
              </a:rPr>
              <a:t>o</a:t>
            </a:r>
          </a:p>
          <a:p>
            <a:pPr algn="ctr"/>
            <a:r>
              <a:rPr lang="pt-BR" altLang="zh-TW" sz="24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新細明體"/>
                <a:ea typeface="新細明體"/>
              </a:rPr>
              <a:t>n</a:t>
            </a:r>
            <a:endParaRPr lang="zh-TW" altLang="en-US" sz="2400" kern="1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00FF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新細明體"/>
              <a:ea typeface="新細明體"/>
            </a:endParaRPr>
          </a:p>
        </p:txBody>
      </p:sp>
      <p:sp>
        <p:nvSpPr>
          <p:cNvPr id="5131" name="Line 12"/>
          <p:cNvSpPr>
            <a:spLocks noChangeShapeType="1"/>
          </p:cNvSpPr>
          <p:nvPr/>
        </p:nvSpPr>
        <p:spPr bwMode="auto">
          <a:xfrm flipV="1">
            <a:off x="3132138" y="2924175"/>
            <a:ext cx="2160587" cy="237648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5132" name="Line 13"/>
          <p:cNvSpPr>
            <a:spLocks noChangeShapeType="1"/>
          </p:cNvSpPr>
          <p:nvPr/>
        </p:nvSpPr>
        <p:spPr bwMode="auto">
          <a:xfrm>
            <a:off x="3059113" y="2997200"/>
            <a:ext cx="2305050" cy="22320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5134" name="WordArt 14"/>
          <p:cNvSpPr>
            <a:spLocks noChangeArrowheads="1" noChangeShapeType="1" noTextEdit="1"/>
          </p:cNvSpPr>
          <p:nvPr/>
        </p:nvSpPr>
        <p:spPr bwMode="auto">
          <a:xfrm>
            <a:off x="5651500" y="5661025"/>
            <a:ext cx="1477963" cy="5588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en-US" altLang="zh-TW" sz="24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標楷體"/>
                <a:ea typeface="標楷體"/>
              </a:rPr>
              <a:t>Flourishing</a:t>
            </a:r>
          </a:p>
          <a:p>
            <a:pPr algn="ctr">
              <a:defRPr/>
            </a:pPr>
            <a:r>
              <a:rPr lang="zh-TW" altLang="en-US" sz="24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標楷體"/>
                <a:ea typeface="標楷體"/>
              </a:rPr>
              <a:t>顛峰型</a:t>
            </a:r>
          </a:p>
        </p:txBody>
      </p:sp>
      <p:sp>
        <p:nvSpPr>
          <p:cNvPr id="5135" name="WordArt 15"/>
          <p:cNvSpPr>
            <a:spLocks noChangeArrowheads="1" noChangeShapeType="1" noTextEdit="1"/>
          </p:cNvSpPr>
          <p:nvPr/>
        </p:nvSpPr>
        <p:spPr bwMode="auto">
          <a:xfrm>
            <a:off x="5795963" y="1700213"/>
            <a:ext cx="1439862" cy="576262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en-US" altLang="zh-TW" sz="24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標楷體"/>
                <a:ea typeface="標楷體"/>
              </a:rPr>
              <a:t>Struggling</a:t>
            </a:r>
          </a:p>
          <a:p>
            <a:pPr algn="ctr">
              <a:defRPr/>
            </a:pPr>
            <a:r>
              <a:rPr lang="zh-TW" altLang="en-US" sz="24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標楷體"/>
                <a:ea typeface="標楷體"/>
              </a:rPr>
              <a:t>掙扎型</a:t>
            </a:r>
          </a:p>
        </p:txBody>
      </p:sp>
      <p:sp>
        <p:nvSpPr>
          <p:cNvPr id="5136" name="WordArt 16"/>
          <p:cNvSpPr>
            <a:spLocks noChangeArrowheads="1" noChangeShapeType="1" noTextEdit="1"/>
          </p:cNvSpPr>
          <p:nvPr/>
        </p:nvSpPr>
        <p:spPr bwMode="auto">
          <a:xfrm>
            <a:off x="1187450" y="5734050"/>
            <a:ext cx="1512888" cy="61436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en-US" altLang="zh-TW" sz="24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標楷體"/>
                <a:ea typeface="標楷體"/>
              </a:rPr>
              <a:t>Languishing</a:t>
            </a:r>
          </a:p>
          <a:p>
            <a:pPr algn="ctr">
              <a:defRPr/>
            </a:pPr>
            <a:r>
              <a:rPr lang="zh-TW" altLang="en-US" sz="24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標楷體"/>
                <a:ea typeface="標楷體"/>
              </a:rPr>
              <a:t>幽谷型</a:t>
            </a:r>
          </a:p>
        </p:txBody>
      </p:sp>
      <p:sp>
        <p:nvSpPr>
          <p:cNvPr id="5137" name="WordArt 17"/>
          <p:cNvSpPr>
            <a:spLocks noChangeArrowheads="1" noChangeShapeType="1" noTextEdit="1"/>
          </p:cNvSpPr>
          <p:nvPr/>
        </p:nvSpPr>
        <p:spPr bwMode="auto">
          <a:xfrm>
            <a:off x="1403350" y="1628775"/>
            <a:ext cx="1512888" cy="681038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en-US" altLang="zh-TW" sz="24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標楷體"/>
                <a:ea typeface="標楷體"/>
              </a:rPr>
              <a:t>Floundering</a:t>
            </a:r>
          </a:p>
          <a:p>
            <a:pPr algn="ctr">
              <a:defRPr/>
            </a:pPr>
            <a:r>
              <a:rPr lang="zh-TW" altLang="en-US" sz="24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標楷體"/>
                <a:ea typeface="標楷體"/>
              </a:rPr>
              <a:t>錯亂型</a:t>
            </a:r>
          </a:p>
        </p:txBody>
      </p:sp>
      <p:sp>
        <p:nvSpPr>
          <p:cNvPr id="2" name="WordArt 18"/>
          <p:cNvSpPr>
            <a:spLocks noChangeArrowheads="1" noChangeShapeType="1" noTextEdit="1"/>
          </p:cNvSpPr>
          <p:nvPr/>
        </p:nvSpPr>
        <p:spPr bwMode="auto">
          <a:xfrm>
            <a:off x="5435600" y="2636838"/>
            <a:ext cx="2187575" cy="304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TW" altLang="en-US" sz="24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FF"/>
                </a:solidFill>
                <a:latin typeface="標楷體"/>
                <a:ea typeface="標楷體"/>
              </a:rPr>
              <a:t>非</a:t>
            </a:r>
            <a:r>
              <a:rPr lang="zh-TW" altLang="en-US" sz="24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FF"/>
                </a:solidFill>
                <a:latin typeface="標楷體"/>
                <a:ea typeface="標楷體"/>
              </a:rPr>
              <a:t>全面心理</a:t>
            </a:r>
            <a:r>
              <a:rPr lang="zh-TW" altLang="en-US" sz="24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FF"/>
                </a:solidFill>
                <a:latin typeface="標楷體"/>
                <a:ea typeface="標楷體"/>
              </a:rPr>
              <a:t>疾病</a:t>
            </a:r>
          </a:p>
        </p:txBody>
      </p:sp>
      <p:sp>
        <p:nvSpPr>
          <p:cNvPr id="5138" name="WordArt 19"/>
          <p:cNvSpPr>
            <a:spLocks noChangeArrowheads="1" noChangeShapeType="1" noTextEdit="1"/>
          </p:cNvSpPr>
          <p:nvPr/>
        </p:nvSpPr>
        <p:spPr bwMode="auto">
          <a:xfrm>
            <a:off x="5508625" y="5084763"/>
            <a:ext cx="1874838" cy="304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TW" altLang="en-US" sz="24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標楷體"/>
                <a:ea typeface="標楷體"/>
              </a:rPr>
              <a:t>全面心理</a:t>
            </a:r>
            <a:r>
              <a:rPr lang="zh-TW" altLang="en-US" sz="24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標楷體"/>
                <a:ea typeface="標楷體"/>
              </a:rPr>
              <a:t>健康</a:t>
            </a:r>
          </a:p>
        </p:txBody>
      </p:sp>
      <p:sp>
        <p:nvSpPr>
          <p:cNvPr id="5139" name="WordArt 20"/>
          <p:cNvSpPr>
            <a:spLocks noChangeArrowheads="1" noChangeShapeType="1" noTextEdit="1"/>
          </p:cNvSpPr>
          <p:nvPr/>
        </p:nvSpPr>
        <p:spPr bwMode="auto">
          <a:xfrm>
            <a:off x="755650" y="5229225"/>
            <a:ext cx="2187575" cy="304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TW" altLang="en-US" sz="24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FF"/>
                </a:solidFill>
                <a:latin typeface="標楷體"/>
                <a:ea typeface="標楷體"/>
              </a:rPr>
              <a:t>非</a:t>
            </a:r>
            <a:r>
              <a:rPr lang="zh-TW" altLang="en-US" sz="24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FF"/>
                </a:solidFill>
                <a:latin typeface="標楷體"/>
                <a:ea typeface="標楷體"/>
              </a:rPr>
              <a:t>全面心理</a:t>
            </a:r>
            <a:r>
              <a:rPr lang="zh-TW" altLang="en-US" sz="24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FF"/>
                </a:solidFill>
                <a:latin typeface="標楷體"/>
                <a:ea typeface="標楷體"/>
              </a:rPr>
              <a:t>健康</a:t>
            </a:r>
          </a:p>
        </p:txBody>
      </p:sp>
      <p:sp>
        <p:nvSpPr>
          <p:cNvPr id="5140" name="WordArt 21"/>
          <p:cNvSpPr>
            <a:spLocks noChangeArrowheads="1" noChangeShapeType="1" noTextEdit="1"/>
          </p:cNvSpPr>
          <p:nvPr/>
        </p:nvSpPr>
        <p:spPr bwMode="auto">
          <a:xfrm>
            <a:off x="1116013" y="2636838"/>
            <a:ext cx="1874837" cy="304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TW" altLang="en-US" sz="24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標楷體"/>
                <a:ea typeface="標楷體"/>
              </a:rPr>
              <a:t>全面心理</a:t>
            </a:r>
            <a:r>
              <a:rPr lang="zh-TW" altLang="en-US" sz="24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標楷體"/>
                <a:ea typeface="標楷體"/>
              </a:rPr>
              <a:t>疾病</a:t>
            </a:r>
          </a:p>
        </p:txBody>
      </p:sp>
    </p:spTree>
    <p:extLst>
      <p:ext uri="{BB962C8B-B14F-4D97-AF65-F5344CB8AC3E}">
        <p14:creationId xmlns:p14="http://schemas.microsoft.com/office/powerpoint/2010/main" val="2265675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316835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altLang="zh-TW" sz="6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3.</a:t>
            </a:r>
          </a:p>
          <a:p>
            <a:pPr marL="0" indent="0" algn="ctr">
              <a:buNone/>
            </a:pPr>
            <a:r>
              <a:rPr lang="zh-TW" altLang="en-US" sz="6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深入瞭解</a:t>
            </a:r>
            <a:r>
              <a:rPr lang="zh-TW" altLang="zh-TW" sz="6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「</a:t>
            </a:r>
            <a:r>
              <a:rPr lang="zh-TW" altLang="en-US" sz="6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全面心理</a:t>
            </a:r>
            <a:r>
              <a:rPr lang="zh-TW" altLang="en-US" sz="6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健康</a:t>
            </a:r>
            <a:r>
              <a:rPr lang="zh-TW" altLang="zh-TW" sz="6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」</a:t>
            </a:r>
            <a:r>
              <a:rPr lang="zh-TW" altLang="en-US" sz="6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類型</a:t>
            </a:r>
            <a:endParaRPr lang="zh-TW" altLang="en-US" sz="60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1569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標題 1"/>
          <p:cNvSpPr>
            <a:spLocks noGrp="1"/>
          </p:cNvSpPr>
          <p:nvPr>
            <p:ph type="title"/>
          </p:nvPr>
        </p:nvSpPr>
        <p:spPr>
          <a:xfrm>
            <a:off x="251520" y="116633"/>
            <a:ext cx="8712968" cy="1512168"/>
          </a:xfrm>
        </p:spPr>
        <p:txBody>
          <a:bodyPr>
            <a:noAutofit/>
          </a:bodyPr>
          <a:lstStyle/>
          <a:p>
            <a:r>
              <a:rPr lang="zh-TW" altLang="en-US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幸福金字塔模型理論</a:t>
            </a:r>
          </a:p>
        </p:txBody>
      </p:sp>
      <p:sp>
        <p:nvSpPr>
          <p:cNvPr id="24579" name="內容版面配置區 2"/>
          <p:cNvSpPr>
            <a:spLocks noGrp="1"/>
          </p:cNvSpPr>
          <p:nvPr>
            <p:ph idx="1"/>
          </p:nvPr>
        </p:nvSpPr>
        <p:spPr>
          <a:xfrm>
            <a:off x="421481" y="6048376"/>
            <a:ext cx="8229600" cy="536575"/>
          </a:xfrm>
        </p:spPr>
        <p:txBody>
          <a:bodyPr>
            <a:normAutofit lnSpcReduction="10000"/>
          </a:bodyPr>
          <a:lstStyle/>
          <a:p>
            <a:pPr marL="0" indent="0" algn="ctr">
              <a:buFontTx/>
              <a:buNone/>
            </a:pPr>
            <a:r>
              <a:rPr lang="zh-TW" altLang="zh-TW" b="1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圖</a:t>
            </a:r>
            <a:r>
              <a:rPr lang="en-US" altLang="zh-TW" b="1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1.</a:t>
            </a:r>
            <a:r>
              <a:rPr lang="zh-TW" altLang="en-US" b="1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 </a:t>
            </a:r>
            <a:r>
              <a:rPr lang="en-US" altLang="zh-TW" b="1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 </a:t>
            </a:r>
            <a:r>
              <a:rPr lang="zh-TW" altLang="zh-TW" b="1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幸福金字塔模型</a:t>
            </a:r>
          </a:p>
          <a:p>
            <a:pPr marL="0" indent="0">
              <a:buFontTx/>
              <a:buNone/>
            </a:pPr>
            <a:endParaRPr lang="zh-TW" altLang="en-US" dirty="0" smtClean="0">
              <a:ea typeface="標楷體" pitchFamily="65" charset="-120"/>
              <a:cs typeface="Times New Roman" pitchFamily="18" charset="0"/>
            </a:endParaRPr>
          </a:p>
        </p:txBody>
      </p:sp>
      <p:pic>
        <p:nvPicPr>
          <p:cNvPr id="2458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1988840"/>
            <a:ext cx="4896544" cy="3960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 txBox="1">
            <a:spLocks/>
          </p:cNvSpPr>
          <p:nvPr/>
        </p:nvSpPr>
        <p:spPr>
          <a:xfrm>
            <a:off x="468313" y="2060575"/>
            <a:ext cx="3383607" cy="3528665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Tx/>
              <a:buNone/>
            </a:pPr>
            <a:r>
              <a:rPr lang="en-US" altLang="zh-TW" sz="4000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5.</a:t>
            </a:r>
            <a:r>
              <a:rPr lang="zh-TW" altLang="en-US" sz="4000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靈性幸福感</a:t>
            </a:r>
          </a:p>
          <a:p>
            <a:pPr algn="ctr">
              <a:buFontTx/>
              <a:buNone/>
            </a:pPr>
            <a:r>
              <a:rPr lang="en-US" altLang="zh-TW" sz="4000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4.</a:t>
            </a:r>
            <a:r>
              <a:rPr lang="zh-TW" altLang="en-US" sz="40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社會幸福感</a:t>
            </a:r>
          </a:p>
          <a:p>
            <a:pPr algn="ctr">
              <a:buFontTx/>
              <a:buNone/>
            </a:pPr>
            <a:r>
              <a:rPr lang="en-US" altLang="zh-TW" sz="4000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3.</a:t>
            </a:r>
            <a:r>
              <a:rPr lang="zh-TW" altLang="en-US" sz="40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心理幸福感</a:t>
            </a:r>
          </a:p>
          <a:p>
            <a:pPr algn="ctr">
              <a:buFontTx/>
              <a:buNone/>
            </a:pPr>
            <a:r>
              <a:rPr lang="en-US" altLang="zh-TW" sz="4000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2.</a:t>
            </a:r>
            <a:r>
              <a:rPr lang="zh-TW" altLang="en-US" sz="40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情緒幸福感</a:t>
            </a:r>
          </a:p>
          <a:p>
            <a:pPr algn="ctr">
              <a:buFontTx/>
              <a:buNone/>
            </a:pPr>
            <a:r>
              <a:rPr lang="en-US" altLang="zh-TW" sz="4000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1.</a:t>
            </a:r>
            <a:r>
              <a:rPr lang="zh-TW" altLang="en-US" sz="4000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生理幸福感</a:t>
            </a:r>
          </a:p>
        </p:txBody>
      </p:sp>
      <p:sp>
        <p:nvSpPr>
          <p:cNvPr id="6" name="文字方塊 5"/>
          <p:cNvSpPr txBox="1"/>
          <p:nvPr/>
        </p:nvSpPr>
        <p:spPr>
          <a:xfrm>
            <a:off x="6300192" y="6124653"/>
            <a:ext cx="2736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（</a:t>
            </a:r>
            <a:r>
              <a:rPr lang="zh-TW" altLang="en-US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引自余民寧（</a:t>
            </a:r>
            <a:r>
              <a:rPr lang="en-US" altLang="zh-TW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2015</a:t>
            </a:r>
            <a:r>
              <a:rPr lang="zh-TW" altLang="en-US" b="1" dirty="0" smtClean="0">
                <a:solidFill>
                  <a:srgbClr val="0000FF"/>
                </a:solidFill>
              </a:rPr>
              <a:t>）</a:t>
            </a:r>
            <a:r>
              <a:rPr lang="zh-TW" altLang="en-US" dirty="0" smtClean="0"/>
              <a:t>）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504785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21196" y="116632"/>
            <a:ext cx="8229600" cy="936104"/>
          </a:xfrm>
        </p:spPr>
        <p:txBody>
          <a:bodyPr>
            <a:normAutofit/>
          </a:bodyPr>
          <a:lstStyle/>
          <a:p>
            <a:r>
              <a:rPr lang="zh-TW" altLang="zh-TW" sz="5400" b="1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「</a:t>
            </a:r>
            <a:r>
              <a:rPr lang="zh-TW" altLang="zh-TW" sz="5400" b="1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幸福</a:t>
            </a:r>
            <a:r>
              <a:rPr lang="zh-TW" altLang="zh-TW" sz="5400" b="1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」</a:t>
            </a:r>
            <a:r>
              <a:rPr lang="zh-TW" altLang="en-US" sz="5400" b="1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的定義</a:t>
            </a:r>
            <a:endParaRPr lang="zh-TW" altLang="en-US" sz="5400" b="1" dirty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1520" y="1412776"/>
            <a:ext cx="8568952" cy="5184576"/>
          </a:xfrm>
        </p:spPr>
        <p:txBody>
          <a:bodyPr>
            <a:normAutofit fontScale="85000" lnSpcReduction="10000"/>
          </a:bodyPr>
          <a:lstStyle/>
          <a:p>
            <a:r>
              <a:rPr lang="zh-TW" altLang="zh-TW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幸福</a:t>
            </a:r>
            <a:r>
              <a:rPr lang="zh-TW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所指的狀態，是可以有</a:t>
            </a:r>
            <a:r>
              <a:rPr lang="zh-TW" altLang="zh-TW" b="1" u="sng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不同層次</a:t>
            </a:r>
            <a:r>
              <a:rPr lang="zh-TW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</a:t>
            </a:r>
            <a:r>
              <a:rPr lang="zh-TW" altLang="zh-TW" b="1" u="sng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面向</a:t>
            </a:r>
            <a:r>
              <a:rPr lang="zh-TW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、與</a:t>
            </a:r>
            <a:r>
              <a:rPr lang="zh-TW" altLang="zh-TW" b="1" u="sng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時空</a:t>
            </a:r>
            <a:r>
              <a:rPr lang="zh-TW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之分</a:t>
            </a:r>
            <a:r>
              <a:rPr lang="zh-TW" altLang="zh-TW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的</a:t>
            </a:r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endParaRPr lang="en-US" altLang="zh-TW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r>
              <a:rPr lang="zh-TW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「</a:t>
            </a:r>
            <a:r>
              <a:rPr lang="zh-TW" altLang="zh-TW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幸福</a:t>
            </a:r>
            <a:r>
              <a:rPr lang="zh-TW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」的概念，對應到</a:t>
            </a:r>
            <a:r>
              <a:rPr lang="zh-TW" altLang="zh-TW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身、心、靈</a:t>
            </a:r>
            <a:r>
              <a:rPr lang="zh-TW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三種不同的健康層次，可以分別稱為「</a:t>
            </a:r>
            <a:r>
              <a:rPr lang="zh-TW" altLang="zh-TW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客觀的幸福</a:t>
            </a:r>
            <a:r>
              <a:rPr lang="zh-TW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」（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objective well-being</a:t>
            </a:r>
            <a:r>
              <a:rPr lang="zh-TW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）、「</a:t>
            </a:r>
            <a:r>
              <a:rPr lang="zh-TW" altLang="zh-TW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主觀的幸福</a:t>
            </a:r>
            <a:r>
              <a:rPr lang="zh-TW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」（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subjective </a:t>
            </a:r>
            <a:r>
              <a:rPr lang="en-US" altLang="zh-TW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well-being</a:t>
            </a:r>
            <a:r>
              <a:rPr lang="zh-TW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）、</a:t>
            </a:r>
            <a:r>
              <a:rPr lang="zh-TW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和「</a:t>
            </a:r>
            <a:r>
              <a:rPr lang="zh-TW" altLang="zh-TW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超越的幸福</a:t>
            </a:r>
            <a:r>
              <a:rPr lang="zh-TW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」（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transcendental well-being</a:t>
            </a:r>
            <a:r>
              <a:rPr lang="zh-TW" altLang="zh-TW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）</a:t>
            </a:r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endParaRPr lang="en-US" altLang="zh-TW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r>
              <a:rPr lang="zh-TW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為了方便測量與後續的</a:t>
            </a:r>
            <a:r>
              <a:rPr lang="zh-TW" altLang="zh-TW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討論，</a:t>
            </a:r>
            <a:r>
              <a:rPr lang="zh-TW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也</a:t>
            </a:r>
            <a:r>
              <a:rPr lang="zh-TW" altLang="zh-TW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可稱為</a:t>
            </a:r>
            <a:r>
              <a:rPr lang="zh-TW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「</a:t>
            </a:r>
            <a:r>
              <a:rPr lang="zh-TW" altLang="zh-TW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生理幸福感</a:t>
            </a:r>
            <a:r>
              <a:rPr lang="zh-TW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」（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physiological well-being</a:t>
            </a:r>
            <a:r>
              <a:rPr lang="zh-TW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）、「</a:t>
            </a:r>
            <a:r>
              <a:rPr lang="zh-TW" altLang="zh-TW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情緒、心理，與社會幸福感</a:t>
            </a:r>
            <a:r>
              <a:rPr lang="zh-TW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」（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emotional, psychological, and social well-being</a:t>
            </a:r>
            <a:r>
              <a:rPr lang="zh-TW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）和「</a:t>
            </a:r>
            <a:r>
              <a:rPr lang="zh-TW" altLang="zh-TW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靈性幸福感</a:t>
            </a:r>
            <a:r>
              <a:rPr lang="zh-TW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」（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spirituality well-being</a:t>
            </a:r>
            <a:r>
              <a:rPr lang="zh-TW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）等三種層次與類別</a:t>
            </a:r>
            <a:r>
              <a:rPr lang="zh-TW" altLang="zh-TW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endParaRPr lang="en-US" altLang="zh-TW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r>
              <a:rPr lang="zh-TW" altLang="en-US" b="1" u="sng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定義</a:t>
            </a:r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</a:t>
            </a:r>
            <a:r>
              <a:rPr lang="zh-TW" altLang="zh-TW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「</a:t>
            </a:r>
            <a:r>
              <a:rPr lang="zh-TW" altLang="zh-TW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身、心、靈處於平衡與和諧的一種狀態</a:t>
            </a:r>
            <a:r>
              <a:rPr lang="zh-TW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」。</a:t>
            </a:r>
            <a:endParaRPr lang="zh-TW" altLang="en-US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5796136" y="6228020"/>
            <a:ext cx="2736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（</a:t>
            </a:r>
            <a:r>
              <a:rPr lang="zh-TW" altLang="en-US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引自余民寧（</a:t>
            </a:r>
            <a:r>
              <a:rPr lang="en-US" altLang="zh-TW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2015</a:t>
            </a:r>
            <a:r>
              <a:rPr lang="zh-TW" altLang="en-US" b="1" dirty="0" smtClean="0">
                <a:solidFill>
                  <a:srgbClr val="0000FF"/>
                </a:solidFill>
              </a:rPr>
              <a:t>）</a:t>
            </a:r>
            <a:r>
              <a:rPr lang="zh-TW" altLang="en-US" dirty="0" smtClean="0"/>
              <a:t>）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994320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23528" y="116632"/>
            <a:ext cx="8640960" cy="1008112"/>
          </a:xfrm>
        </p:spPr>
        <p:txBody>
          <a:bodyPr>
            <a:normAutofit/>
          </a:bodyPr>
          <a:lstStyle/>
          <a:p>
            <a:r>
              <a:rPr lang="zh-TW" altLang="en-US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「</a:t>
            </a:r>
            <a:r>
              <a:rPr lang="zh-TW" altLang="zh-TW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全面</a:t>
            </a:r>
            <a:r>
              <a:rPr lang="zh-TW" altLang="zh-TW" sz="5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心理</a:t>
            </a:r>
            <a:r>
              <a:rPr lang="zh-TW" altLang="zh-TW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健康</a:t>
            </a:r>
            <a:r>
              <a:rPr lang="zh-TW" altLang="en-US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類型」</a:t>
            </a:r>
            <a:r>
              <a:rPr lang="zh-TW" altLang="zh-TW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模式</a:t>
            </a:r>
            <a:endParaRPr lang="zh-TW" altLang="en-US" sz="5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23528" y="1201506"/>
            <a:ext cx="8568952" cy="525658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zh-TW" altLang="en-US" sz="40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測量</a:t>
            </a:r>
            <a:r>
              <a:rPr lang="zh-TW" altLang="en-US" sz="40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主軸一、主觀幸福感</a:t>
            </a:r>
            <a:endParaRPr lang="en-US" altLang="zh-TW" sz="4000" b="1" dirty="0" smtClean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zh-TW" sz="28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	</a:t>
            </a:r>
            <a:r>
              <a:rPr lang="en-US" altLang="zh-TW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</a:t>
            </a:r>
            <a:r>
              <a:rPr lang="zh-TW" altLang="zh-TW" sz="28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情緒</a:t>
            </a:r>
            <a:r>
              <a:rPr lang="zh-TW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幸福感</a:t>
            </a:r>
            <a:r>
              <a:rPr lang="en-US" altLang="zh-TW" sz="28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(emotional well-being)</a:t>
            </a:r>
          </a:p>
          <a:p>
            <a:pPr marL="0" indent="0">
              <a:buNone/>
            </a:pPr>
            <a:r>
              <a:rPr lang="en-US" altLang="zh-TW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2.</a:t>
            </a:r>
            <a:r>
              <a:rPr lang="zh-TW" altLang="zh-TW" sz="28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心理</a:t>
            </a:r>
            <a:r>
              <a:rPr lang="zh-TW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幸福感</a:t>
            </a:r>
            <a:r>
              <a:rPr lang="en-US" altLang="zh-TW" sz="28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(psychological</a:t>
            </a:r>
            <a:r>
              <a:rPr lang="zh-TW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en-US" altLang="zh-TW" sz="28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well-being)</a:t>
            </a:r>
            <a:endParaRPr lang="en-US" altLang="zh-TW" sz="28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zh-TW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3.</a:t>
            </a:r>
            <a:r>
              <a:rPr lang="zh-TW" altLang="zh-TW" sz="28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社會</a:t>
            </a:r>
            <a:r>
              <a:rPr lang="zh-TW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幸福感</a:t>
            </a:r>
            <a:r>
              <a:rPr lang="en-US" altLang="zh-TW" sz="28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(social</a:t>
            </a:r>
            <a:r>
              <a:rPr lang="zh-TW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en-US" altLang="zh-TW" sz="28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well-being)</a:t>
            </a:r>
            <a:endParaRPr lang="en-US" altLang="zh-TW" sz="28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zh-TW" altLang="en-US" sz="40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測量主軸二、憂鬱情緒</a:t>
            </a:r>
            <a:r>
              <a:rPr lang="en-US" altLang="zh-TW" sz="40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40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感</a:t>
            </a:r>
            <a:r>
              <a:rPr lang="en-US" altLang="zh-TW" sz="40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endParaRPr lang="en-US" altLang="zh-TW" sz="4000" b="1" dirty="0" smtClean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zh-TW" sz="28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	</a:t>
            </a:r>
            <a:r>
              <a:rPr lang="en-US" altLang="zh-TW" sz="28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1.</a:t>
            </a:r>
            <a:r>
              <a:rPr lang="zh-TW" alt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認知（</a:t>
            </a:r>
            <a:r>
              <a:rPr lang="en-US" altLang="zh-TW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cognitive</a:t>
            </a:r>
            <a:r>
              <a:rPr lang="zh-TW" alt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）向度（</a:t>
            </a:r>
            <a:r>
              <a:rPr lang="zh-TW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想法</a:t>
            </a:r>
            <a:r>
              <a:rPr lang="zh-TW" alt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）</a:t>
            </a:r>
            <a:endParaRPr lang="en-US" altLang="zh-TW" sz="2800" b="1" dirty="0" smtClean="0">
              <a:solidFill>
                <a:srgbClr val="0000FF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zh-TW" sz="28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	2.</a:t>
            </a:r>
            <a:r>
              <a:rPr lang="zh-TW" alt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情緒（</a:t>
            </a:r>
            <a:r>
              <a:rPr lang="en-US" altLang="zh-TW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emotional</a:t>
            </a:r>
            <a:r>
              <a:rPr lang="zh-TW" alt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） 向度（</a:t>
            </a:r>
            <a:r>
              <a:rPr lang="zh-TW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感覺</a:t>
            </a:r>
            <a:r>
              <a:rPr lang="zh-TW" alt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）</a:t>
            </a:r>
            <a:endParaRPr lang="en-US" altLang="zh-TW" sz="2800" b="1" dirty="0" smtClean="0">
              <a:solidFill>
                <a:srgbClr val="0000FF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zh-TW" sz="28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	</a:t>
            </a:r>
            <a:r>
              <a:rPr lang="en-US" altLang="zh-TW" sz="28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3.</a:t>
            </a:r>
            <a:r>
              <a:rPr lang="zh-TW" alt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身體（</a:t>
            </a:r>
            <a:r>
              <a:rPr lang="en-US" altLang="zh-TW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physical</a:t>
            </a:r>
            <a:r>
              <a:rPr lang="zh-TW" alt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） 向度（</a:t>
            </a:r>
            <a:r>
              <a:rPr lang="zh-TW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身體知覺</a:t>
            </a:r>
            <a:r>
              <a:rPr lang="zh-TW" alt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）</a:t>
            </a:r>
            <a:endParaRPr lang="en-US" altLang="zh-TW" sz="2800" b="1" dirty="0" smtClean="0">
              <a:solidFill>
                <a:srgbClr val="0000FF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zh-TW" sz="28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	</a:t>
            </a:r>
            <a:r>
              <a:rPr lang="en-US" altLang="zh-TW" sz="28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4.</a:t>
            </a:r>
            <a:r>
              <a:rPr lang="zh-TW" alt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人際（</a:t>
            </a:r>
            <a:r>
              <a:rPr lang="en-US" altLang="zh-TW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interpersonal</a:t>
            </a:r>
            <a:r>
              <a:rPr lang="zh-TW" alt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） 向度（</a:t>
            </a:r>
            <a:r>
              <a:rPr lang="zh-TW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行為</a:t>
            </a:r>
            <a:r>
              <a:rPr lang="zh-TW" altLang="en-US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）</a:t>
            </a:r>
            <a:endParaRPr lang="zh-TW" altLang="en-US" sz="2800" b="1" dirty="0">
              <a:solidFill>
                <a:srgbClr val="0000FF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6300192" y="6294812"/>
            <a:ext cx="2736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（</a:t>
            </a:r>
            <a:r>
              <a:rPr lang="zh-TW" altLang="en-US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引自余民寧（</a:t>
            </a:r>
            <a:r>
              <a:rPr lang="en-US" altLang="zh-TW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2021</a:t>
            </a:r>
            <a:r>
              <a:rPr lang="zh-TW" altLang="en-US" b="1" dirty="0" smtClean="0">
                <a:solidFill>
                  <a:srgbClr val="0000FF"/>
                </a:solidFill>
              </a:rPr>
              <a:t>）</a:t>
            </a:r>
            <a:r>
              <a:rPr lang="zh-TW" altLang="en-US" dirty="0" smtClean="0"/>
              <a:t>）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827528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TW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1.</a:t>
            </a:r>
            <a:r>
              <a:rPr lang="zh-TW" altLang="en-US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itchFamily="65" charset="-120"/>
                <a:ea typeface="標楷體" pitchFamily="65" charset="-120"/>
              </a:rPr>
              <a:t>情緒</a:t>
            </a:r>
            <a:r>
              <a:rPr lang="zh-TW" altLang="en-US" sz="54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itchFamily="65" charset="-120"/>
                <a:ea typeface="標楷體" pitchFamily="65" charset="-120"/>
              </a:rPr>
              <a:t>幸福感</a:t>
            </a:r>
            <a:endParaRPr lang="zh-TW" altLang="en-US" sz="5400" b="1" dirty="0">
              <a:solidFill>
                <a:srgbClr val="00206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1520" y="2204864"/>
            <a:ext cx="8712968" cy="3921299"/>
          </a:xfrm>
        </p:spPr>
        <p:txBody>
          <a:bodyPr>
            <a:normAutofit/>
          </a:bodyPr>
          <a:lstStyle/>
          <a:p>
            <a:pPr algn="ctr">
              <a:buNone/>
              <a:defRPr/>
            </a:pPr>
            <a:r>
              <a:rPr lang="zh-TW" altLang="en-US" sz="4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itchFamily="65" charset="-120"/>
                <a:ea typeface="標楷體" pitchFamily="65" charset="-120"/>
              </a:rPr>
              <a:t>擁有積極情感</a:t>
            </a:r>
            <a:r>
              <a:rPr lang="zh-TW" altLang="en-US" dirty="0">
                <a:effectLst>
                  <a:outerShdw blurRad="38100" dist="38100" dir="2700000" algn="tl">
                    <a:srgbClr val="C0C0C0"/>
                  </a:outerShdw>
                </a:effectLst>
                <a:latin typeface="標楷體" pitchFamily="65" charset="-120"/>
                <a:ea typeface="標楷體" pitchFamily="65" charset="-120"/>
              </a:rPr>
              <a:t>（</a:t>
            </a:r>
            <a:r>
              <a:rPr lang="en-US" altLang="zh-TW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presence of positive affect</a:t>
            </a:r>
            <a:r>
              <a:rPr lang="zh-TW" altLang="en-US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標楷體" pitchFamily="65" charset="-120"/>
                <a:ea typeface="標楷體" pitchFamily="65" charset="-120"/>
              </a:rPr>
              <a:t>）</a:t>
            </a:r>
            <a:endParaRPr lang="zh-TW" altLang="en-US" dirty="0">
              <a:effectLst>
                <a:outerShdw blurRad="38100" dist="38100" dir="2700000" algn="tl">
                  <a:srgbClr val="C0C0C0"/>
                </a:outerShdw>
              </a:effectLst>
              <a:latin typeface="標楷體" pitchFamily="65" charset="-120"/>
              <a:ea typeface="標楷體" pitchFamily="65" charset="-120"/>
            </a:endParaRPr>
          </a:p>
          <a:p>
            <a:pPr algn="ctr">
              <a:buNone/>
              <a:defRPr/>
            </a:pPr>
            <a:r>
              <a:rPr lang="zh-TW" altLang="en-US" sz="4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itchFamily="65" charset="-120"/>
                <a:ea typeface="標楷體" pitchFamily="65" charset="-120"/>
              </a:rPr>
              <a:t>沒有消極情感</a:t>
            </a:r>
            <a:r>
              <a:rPr lang="zh-TW" altLang="en-US" dirty="0">
                <a:effectLst>
                  <a:outerShdw blurRad="38100" dist="38100" dir="2700000" algn="tl">
                    <a:srgbClr val="C0C0C0"/>
                  </a:outerShdw>
                </a:effectLst>
                <a:latin typeface="標楷體" pitchFamily="65" charset="-120"/>
                <a:ea typeface="標楷體" pitchFamily="65" charset="-120"/>
              </a:rPr>
              <a:t>（</a:t>
            </a:r>
            <a:r>
              <a:rPr lang="en-US" altLang="zh-TW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absence of negative affect</a:t>
            </a:r>
            <a:r>
              <a:rPr lang="zh-TW" altLang="en-US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標楷體" pitchFamily="65" charset="-120"/>
                <a:ea typeface="標楷體" pitchFamily="65" charset="-120"/>
              </a:rPr>
              <a:t>）</a:t>
            </a:r>
            <a:endParaRPr lang="zh-TW" altLang="en-US" dirty="0">
              <a:effectLst>
                <a:outerShdw blurRad="38100" dist="38100" dir="2700000" algn="tl">
                  <a:srgbClr val="C0C0C0"/>
                </a:outerShdw>
              </a:effectLst>
              <a:latin typeface="標楷體" pitchFamily="65" charset="-120"/>
              <a:ea typeface="標楷體" pitchFamily="65" charset="-120"/>
            </a:endParaRPr>
          </a:p>
          <a:p>
            <a:pPr algn="ctr">
              <a:buNone/>
              <a:defRPr/>
            </a:pPr>
            <a:r>
              <a:rPr lang="zh-TW" altLang="en-US" sz="4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itchFamily="65" charset="-120"/>
                <a:ea typeface="標楷體" pitchFamily="65" charset="-120"/>
              </a:rPr>
              <a:t>覺察生活滿意</a:t>
            </a:r>
            <a:r>
              <a:rPr lang="zh-TW" altLang="en-US" dirty="0">
                <a:effectLst>
                  <a:outerShdw blurRad="38100" dist="38100" dir="2700000" algn="tl">
                    <a:srgbClr val="C0C0C0"/>
                  </a:outerShdw>
                </a:effectLst>
                <a:latin typeface="標楷體" pitchFamily="65" charset="-120"/>
                <a:ea typeface="標楷體" pitchFamily="65" charset="-120"/>
              </a:rPr>
              <a:t>（</a:t>
            </a:r>
            <a:r>
              <a:rPr lang="en-US" altLang="zh-TW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perceived satisfaction with life</a:t>
            </a:r>
            <a:r>
              <a:rPr lang="zh-TW" altLang="en-US" dirty="0">
                <a:effectLst>
                  <a:outerShdw blurRad="38100" dist="38100" dir="2700000" algn="tl">
                    <a:srgbClr val="C0C0C0"/>
                  </a:outerShdw>
                </a:effectLst>
                <a:latin typeface="標楷體" pitchFamily="65" charset="-120"/>
                <a:ea typeface="標楷體" pitchFamily="65" charset="-120"/>
              </a:rPr>
              <a:t>） </a:t>
            </a:r>
          </a:p>
          <a:p>
            <a:pPr algn="ctr">
              <a:buNone/>
              <a:defRPr/>
            </a:pPr>
            <a:r>
              <a:rPr lang="zh-TW" altLang="en-US" sz="4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itchFamily="65" charset="-120"/>
                <a:ea typeface="標楷體" pitchFamily="65" charset="-120"/>
              </a:rPr>
              <a:t>公認快樂</a:t>
            </a:r>
            <a:r>
              <a:rPr lang="zh-TW" altLang="en-US" dirty="0">
                <a:effectLst>
                  <a:outerShdw blurRad="38100" dist="38100" dir="2700000" algn="tl">
                    <a:srgbClr val="C0C0C0"/>
                  </a:outerShdw>
                </a:effectLst>
                <a:latin typeface="標楷體" pitchFamily="65" charset="-120"/>
                <a:ea typeface="標楷體" pitchFamily="65" charset="-120"/>
              </a:rPr>
              <a:t>（</a:t>
            </a:r>
            <a:r>
              <a:rPr lang="en-US" altLang="zh-TW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avowed happiness</a:t>
            </a:r>
            <a:r>
              <a:rPr lang="zh-TW" altLang="en-US" dirty="0">
                <a:effectLst>
                  <a:outerShdw blurRad="38100" dist="38100" dir="2700000" algn="tl">
                    <a:srgbClr val="C0C0C0"/>
                  </a:outerShdw>
                </a:effectLst>
                <a:latin typeface="標楷體" pitchFamily="65" charset="-120"/>
                <a:ea typeface="標楷體" pitchFamily="65" charset="-120"/>
              </a:rPr>
              <a:t>）</a:t>
            </a:r>
            <a:r>
              <a:rPr lang="zh-TW" altLang="en-US" dirty="0">
                <a:ea typeface="新細明體" pitchFamily="18" charset="-120"/>
              </a:rPr>
              <a:t> </a:t>
            </a:r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810158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extLst/>
        </p:spPr>
        <p:txBody>
          <a:bodyPr rtlCol="0">
            <a:normAutofit/>
          </a:bodyPr>
          <a:lstStyle/>
          <a:p>
            <a:pPr eaLnBrk="1" hangingPunct="1">
              <a:defRPr/>
            </a:pPr>
            <a:r>
              <a:rPr lang="en-US" altLang="zh-TW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2.</a:t>
            </a:r>
            <a:r>
              <a:rPr lang="zh-TW" altLang="en-US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心理幸福感</a:t>
            </a:r>
          </a:p>
        </p:txBody>
      </p:sp>
      <p:sp>
        <p:nvSpPr>
          <p:cNvPr id="8195" name="Rectangle 3"/>
          <p:cNvSpPr>
            <a:spLocks noGrp="1"/>
          </p:cNvSpPr>
          <p:nvPr>
            <p:ph idx="1"/>
          </p:nvPr>
        </p:nvSpPr>
        <p:spPr>
          <a:xfrm>
            <a:off x="467544" y="1844824"/>
            <a:ext cx="8229600" cy="4381947"/>
          </a:xfrm>
        </p:spPr>
        <p:txBody>
          <a:bodyPr>
            <a:normAutofit lnSpcReduction="10000"/>
          </a:bodyPr>
          <a:lstStyle/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zh-TW" altLang="en-US" sz="4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自我接納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（</a:t>
            </a:r>
            <a:r>
              <a:rPr lang="en-US" altLang="zh-TW" b="1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self-acceptance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） </a:t>
            </a:r>
          </a:p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zh-TW" altLang="en-US" sz="4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個人成長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（</a:t>
            </a:r>
            <a:r>
              <a:rPr lang="en-US" altLang="zh-TW" b="1" dirty="0" smtClean="0">
                <a:latin typeface="Times New Roman" pitchFamily="18" charset="0"/>
                <a:ea typeface="標楷體" pitchFamily="65" charset="-120"/>
              </a:rPr>
              <a:t>personal growth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） </a:t>
            </a:r>
          </a:p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zh-TW" altLang="en-US" sz="4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生活目標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（</a:t>
            </a:r>
            <a:r>
              <a:rPr lang="en-US" altLang="zh-TW" b="1" dirty="0" smtClean="0">
                <a:latin typeface="Times New Roman" pitchFamily="18" charset="0"/>
                <a:ea typeface="標楷體" pitchFamily="65" charset="-120"/>
              </a:rPr>
              <a:t>purpose in life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） </a:t>
            </a:r>
          </a:p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zh-TW" altLang="en-US" sz="4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環境掌控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（</a:t>
            </a:r>
            <a:r>
              <a:rPr lang="en-US" altLang="zh-TW" b="1" dirty="0" smtClean="0">
                <a:latin typeface="Times New Roman" pitchFamily="18" charset="0"/>
                <a:ea typeface="標楷體" pitchFamily="65" charset="-120"/>
              </a:rPr>
              <a:t>environmental mastery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） </a:t>
            </a:r>
          </a:p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zh-TW" altLang="en-US" sz="4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獨立自主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（</a:t>
            </a:r>
            <a:r>
              <a:rPr lang="en-US" altLang="zh-TW" b="1" dirty="0" smtClean="0">
                <a:latin typeface="Times New Roman" pitchFamily="18" charset="0"/>
                <a:ea typeface="標楷體" pitchFamily="65" charset="-120"/>
              </a:rPr>
              <a:t>autonomy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） </a:t>
            </a:r>
          </a:p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zh-TW" altLang="en-US" sz="4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與他人建立積極關係</a:t>
            </a:r>
            <a:endParaRPr lang="en-US" altLang="zh-TW" sz="4000" b="1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（</a:t>
            </a:r>
            <a:r>
              <a:rPr lang="en-US" altLang="zh-TW" b="1" dirty="0" smtClean="0">
                <a:latin typeface="Times New Roman" pitchFamily="18" charset="0"/>
                <a:ea typeface="標楷體" pitchFamily="65" charset="-120"/>
              </a:rPr>
              <a:t>positive relations with others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）</a:t>
            </a:r>
            <a:r>
              <a:rPr lang="zh-TW" altLang="en-US" b="1" dirty="0" smtClean="0">
                <a:ea typeface="新細明體" pitchFamily="18" charset="-12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408601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>
          <a:extLst/>
        </p:spPr>
        <p:txBody>
          <a:bodyPr rtlCol="0">
            <a:normAutofit/>
          </a:bodyPr>
          <a:lstStyle/>
          <a:p>
            <a:pPr eaLnBrk="1" hangingPunct="1">
              <a:defRPr/>
            </a:pPr>
            <a:r>
              <a:rPr lang="en-US" altLang="zh-TW" sz="54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3.</a:t>
            </a:r>
            <a:r>
              <a:rPr lang="zh-TW" altLang="en-US" sz="54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社會幸福感</a:t>
            </a:r>
          </a:p>
        </p:txBody>
      </p:sp>
      <p:sp>
        <p:nvSpPr>
          <p:cNvPr id="9219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endParaRPr lang="zh-TW" altLang="en-US" b="0" u="sng" dirty="0" smtClean="0">
              <a:ea typeface="新細明體" pitchFamily="18" charset="-120"/>
            </a:endParaRPr>
          </a:p>
          <a:p>
            <a:pPr algn="ctr" eaLnBrk="1" hangingPunct="1">
              <a:buFontTx/>
              <a:buNone/>
            </a:pPr>
            <a:r>
              <a:rPr lang="zh-TW" altLang="en-US" sz="40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社會接納</a:t>
            </a:r>
            <a:r>
              <a:rPr lang="zh-TW" altLang="en-US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（</a:t>
            </a:r>
            <a:r>
              <a:rPr lang="en-US" altLang="zh-TW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social acceptance</a:t>
            </a:r>
            <a:r>
              <a:rPr lang="zh-TW" altLang="en-US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） </a:t>
            </a:r>
          </a:p>
          <a:p>
            <a:pPr algn="ctr" eaLnBrk="1" hangingPunct="1">
              <a:buFontTx/>
              <a:buNone/>
            </a:pPr>
            <a:r>
              <a:rPr lang="zh-TW" altLang="en-US" sz="40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社會實現</a:t>
            </a:r>
            <a:r>
              <a:rPr lang="zh-TW" altLang="en-US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（</a:t>
            </a:r>
            <a:r>
              <a:rPr lang="en-US" altLang="zh-TW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social actualization</a:t>
            </a:r>
            <a:r>
              <a:rPr lang="zh-TW" altLang="en-US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） </a:t>
            </a:r>
          </a:p>
          <a:p>
            <a:pPr algn="ctr" eaLnBrk="1" hangingPunct="1">
              <a:buFontTx/>
              <a:buNone/>
            </a:pPr>
            <a:r>
              <a:rPr lang="zh-TW" altLang="en-US" sz="40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社會貢獻</a:t>
            </a:r>
            <a:r>
              <a:rPr lang="zh-TW" altLang="en-US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（</a:t>
            </a:r>
            <a:r>
              <a:rPr lang="en-US" altLang="zh-TW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social contribution</a:t>
            </a:r>
            <a:r>
              <a:rPr lang="zh-TW" altLang="en-US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） </a:t>
            </a:r>
          </a:p>
          <a:p>
            <a:pPr algn="ctr" eaLnBrk="1" hangingPunct="1">
              <a:buFontTx/>
              <a:buNone/>
            </a:pPr>
            <a:r>
              <a:rPr lang="zh-TW" altLang="en-US" sz="40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社會一致性</a:t>
            </a:r>
            <a:r>
              <a:rPr lang="zh-TW" altLang="en-US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（</a:t>
            </a:r>
            <a:r>
              <a:rPr lang="en-US" altLang="zh-TW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social coherence</a:t>
            </a:r>
            <a:r>
              <a:rPr lang="zh-TW" altLang="en-US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） </a:t>
            </a:r>
          </a:p>
          <a:p>
            <a:pPr algn="ctr" eaLnBrk="1" hangingPunct="1">
              <a:buFontTx/>
              <a:buNone/>
            </a:pPr>
            <a:r>
              <a:rPr lang="zh-TW" altLang="en-US" sz="40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社會統整</a:t>
            </a:r>
            <a:r>
              <a:rPr lang="zh-TW" altLang="en-US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（</a:t>
            </a:r>
            <a:r>
              <a:rPr lang="en-US" altLang="zh-TW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social integration</a:t>
            </a:r>
            <a:r>
              <a:rPr lang="zh-TW" altLang="en-US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） </a:t>
            </a:r>
          </a:p>
        </p:txBody>
      </p:sp>
    </p:spTree>
    <p:extLst>
      <p:ext uri="{BB962C8B-B14F-4D97-AF65-F5344CB8AC3E}">
        <p14:creationId xmlns:p14="http://schemas.microsoft.com/office/powerpoint/2010/main" val="2045286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68313" y="188913"/>
            <a:ext cx="8229600" cy="1143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  <a:normAutofit/>
          </a:bodyPr>
          <a:lstStyle/>
          <a:p>
            <a:r>
              <a:rPr lang="zh-TW" altLang="en-US" sz="54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負向情緒的極致</a:t>
            </a:r>
            <a:r>
              <a:rPr lang="en-US" altLang="zh-TW" sz="54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--</a:t>
            </a:r>
            <a:r>
              <a:rPr lang="zh-TW" altLang="en-US" sz="54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憂鬱感</a:t>
            </a:r>
            <a:endParaRPr lang="zh-TW" altLang="en-US" sz="5400" b="1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84995" name="Rectangle 3"/>
          <p:cNvSpPr>
            <a:spLocks noGrp="1"/>
          </p:cNvSpPr>
          <p:nvPr>
            <p:ph type="body" sz="half" idx="1"/>
          </p:nvPr>
        </p:nvSpPr>
        <p:spPr>
          <a:xfrm>
            <a:off x="323528" y="1484313"/>
            <a:ext cx="8568952" cy="5184775"/>
          </a:xfrm>
        </p:spPr>
        <p:txBody>
          <a:bodyPr/>
          <a:lstStyle/>
          <a:p>
            <a:pPr>
              <a:buFontTx/>
              <a:buNone/>
            </a:pPr>
            <a:r>
              <a:rPr lang="zh-TW" altLang="en-US" dirty="0">
                <a:latin typeface="Times New Roman" pitchFamily="18" charset="0"/>
                <a:ea typeface="標楷體" pitchFamily="65" charset="-120"/>
              </a:rPr>
              <a:t>「</a:t>
            </a:r>
            <a:r>
              <a:rPr lang="zh-TW" altLang="en-US" b="1" dirty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憂鬱</a:t>
            </a:r>
            <a:r>
              <a:rPr lang="zh-TW" altLang="en-US" dirty="0">
                <a:latin typeface="Times New Roman" pitchFamily="18" charset="0"/>
                <a:ea typeface="標楷體" pitchFamily="65" charset="-120"/>
              </a:rPr>
              <a:t>」一詞有許多不同的定義：</a:t>
            </a:r>
          </a:p>
          <a:p>
            <a:pPr>
              <a:buFontTx/>
              <a:buNone/>
            </a:pPr>
            <a:r>
              <a:rPr lang="zh-TW" altLang="en-US" dirty="0">
                <a:latin typeface="Times New Roman" pitchFamily="18" charset="0"/>
                <a:ea typeface="標楷體" pitchFamily="65" charset="-120"/>
              </a:rPr>
              <a:t>	</a:t>
            </a:r>
            <a:r>
              <a:rPr lang="en-US" altLang="zh-TW" dirty="0">
                <a:latin typeface="Times New Roman" pitchFamily="18" charset="0"/>
                <a:ea typeface="標楷體" pitchFamily="65" charset="-120"/>
              </a:rPr>
              <a:t>-- </a:t>
            </a:r>
            <a:r>
              <a:rPr lang="zh-TW" altLang="en-US" dirty="0">
                <a:latin typeface="Times New Roman" pitchFamily="18" charset="0"/>
                <a:ea typeface="標楷體" pitchFamily="65" charset="-120"/>
              </a:rPr>
              <a:t>可以是一個描述情緒的現象，稱之為</a:t>
            </a:r>
            <a:r>
              <a:rPr lang="zh-TW" altLang="en-US" b="1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憂鬱情緒</a:t>
            </a:r>
            <a:r>
              <a:rPr lang="en-US" altLang="zh-TW" b="1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(</a:t>
            </a:r>
            <a:r>
              <a:rPr lang="zh-TW" altLang="en-US" b="1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感</a:t>
            </a:r>
            <a:r>
              <a:rPr lang="en-US" altLang="zh-TW" b="1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)</a:t>
            </a:r>
            <a:r>
              <a:rPr lang="zh-TW" altLang="en-US" dirty="0" smtClean="0">
                <a:latin typeface="Times New Roman" pitchFamily="18" charset="0"/>
                <a:ea typeface="標楷體" pitchFamily="65" charset="-120"/>
              </a:rPr>
              <a:t>（</a:t>
            </a:r>
            <a:r>
              <a:rPr lang="en-US" altLang="zh-TW" dirty="0">
                <a:latin typeface="Times New Roman" pitchFamily="18" charset="0"/>
                <a:ea typeface="標楷體" pitchFamily="65" charset="-120"/>
              </a:rPr>
              <a:t>depressive feelings</a:t>
            </a:r>
            <a:r>
              <a:rPr lang="zh-TW" altLang="en-US" dirty="0">
                <a:latin typeface="Times New Roman" pitchFamily="18" charset="0"/>
                <a:ea typeface="標楷體" pitchFamily="65" charset="-120"/>
              </a:rPr>
              <a:t>）。</a:t>
            </a:r>
            <a:endParaRPr lang="en-US" altLang="zh-TW" dirty="0">
              <a:latin typeface="Times New Roman" pitchFamily="18" charset="0"/>
              <a:ea typeface="標楷體" pitchFamily="65" charset="-120"/>
            </a:endParaRPr>
          </a:p>
          <a:p>
            <a:pPr>
              <a:buFontTx/>
              <a:buNone/>
            </a:pPr>
            <a:r>
              <a:rPr lang="zh-TW" altLang="en-US" dirty="0">
                <a:latin typeface="Times New Roman" pitchFamily="18" charset="0"/>
                <a:ea typeface="標楷體" pitchFamily="65" charset="-120"/>
              </a:rPr>
              <a:t>	</a:t>
            </a:r>
            <a:r>
              <a:rPr lang="en-US" altLang="zh-TW" dirty="0">
                <a:latin typeface="Times New Roman" pitchFamily="18" charset="0"/>
                <a:ea typeface="標楷體" pitchFamily="65" charset="-120"/>
              </a:rPr>
              <a:t>-- </a:t>
            </a:r>
            <a:r>
              <a:rPr lang="zh-TW" altLang="en-US" dirty="0">
                <a:latin typeface="Times New Roman" pitchFamily="18" charset="0"/>
                <a:ea typeface="標楷體" pitchFamily="65" charset="-120"/>
              </a:rPr>
              <a:t>也可以是表示生理和心理上的一種偏差</a:t>
            </a:r>
            <a:r>
              <a:rPr lang="zh-TW" altLang="en-US" dirty="0" smtClean="0">
                <a:latin typeface="Times New Roman" pitchFamily="18" charset="0"/>
                <a:ea typeface="標楷體" pitchFamily="65" charset="-120"/>
              </a:rPr>
              <a:t>或是一種</a:t>
            </a:r>
            <a:r>
              <a:rPr lang="zh-TW" altLang="en-US" dirty="0">
                <a:latin typeface="Times New Roman" pitchFamily="18" charset="0"/>
                <a:ea typeface="標楷體" pitchFamily="65" charset="-120"/>
              </a:rPr>
              <a:t>心理疾病，稱為</a:t>
            </a:r>
            <a:r>
              <a:rPr lang="zh-TW" altLang="en-US" b="1" dirty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憂鬱症</a:t>
            </a:r>
            <a:r>
              <a:rPr lang="zh-TW" altLang="en-US" dirty="0">
                <a:latin typeface="Times New Roman" pitchFamily="18" charset="0"/>
                <a:ea typeface="標楷體" pitchFamily="65" charset="-120"/>
              </a:rPr>
              <a:t>（</a:t>
            </a:r>
            <a:r>
              <a:rPr lang="en-US" altLang="zh-TW" dirty="0">
                <a:latin typeface="Times New Roman" pitchFamily="18" charset="0"/>
                <a:ea typeface="標楷體" pitchFamily="65" charset="-120"/>
              </a:rPr>
              <a:t>depression disorder</a:t>
            </a:r>
            <a:r>
              <a:rPr lang="zh-TW" altLang="en-US" dirty="0" smtClean="0">
                <a:latin typeface="Times New Roman" pitchFamily="18" charset="0"/>
                <a:ea typeface="標楷體" pitchFamily="65" charset="-120"/>
              </a:rPr>
              <a:t>）。</a:t>
            </a:r>
            <a:endParaRPr lang="en-US" altLang="zh-TW" dirty="0" smtClean="0">
              <a:latin typeface="Times New Roman" pitchFamily="18" charset="0"/>
              <a:ea typeface="標楷體" pitchFamily="65" charset="-120"/>
            </a:endParaRPr>
          </a:p>
          <a:p>
            <a:pPr>
              <a:buFontTx/>
              <a:buNone/>
            </a:pPr>
            <a:endParaRPr lang="zh-TW" altLang="en-US" sz="1400" dirty="0">
              <a:latin typeface="Times New Roman" pitchFamily="18" charset="0"/>
              <a:ea typeface="標楷體" pitchFamily="65" charset="-120"/>
            </a:endParaRPr>
          </a:p>
          <a:p>
            <a:pPr>
              <a:buFontTx/>
              <a:buNone/>
            </a:pPr>
            <a:r>
              <a:rPr lang="en-US" altLang="zh-TW" dirty="0">
                <a:latin typeface="Times New Roman" pitchFamily="18" charset="0"/>
                <a:ea typeface="標楷體" pitchFamily="65" charset="-120"/>
              </a:rPr>
              <a:t>Cantwell </a:t>
            </a:r>
            <a:r>
              <a:rPr lang="zh-TW" altLang="en-US" dirty="0">
                <a:latin typeface="Times New Roman" pitchFamily="18" charset="0"/>
                <a:ea typeface="標楷體" pitchFamily="65" charset="-120"/>
              </a:rPr>
              <a:t>與</a:t>
            </a:r>
            <a:r>
              <a:rPr lang="en-US" altLang="zh-TW" dirty="0">
                <a:latin typeface="Times New Roman" pitchFamily="18" charset="0"/>
                <a:ea typeface="標楷體" pitchFamily="65" charset="-120"/>
              </a:rPr>
              <a:t>Baker</a:t>
            </a:r>
            <a:r>
              <a:rPr lang="zh-TW" altLang="en-US" dirty="0">
                <a:latin typeface="Times New Roman" pitchFamily="18" charset="0"/>
                <a:ea typeface="標楷體" pitchFamily="65" charset="-120"/>
              </a:rPr>
              <a:t>（</a:t>
            </a:r>
            <a:r>
              <a:rPr lang="en-US" altLang="zh-TW" dirty="0">
                <a:latin typeface="Times New Roman" pitchFamily="18" charset="0"/>
                <a:ea typeface="標楷體" pitchFamily="65" charset="-120"/>
              </a:rPr>
              <a:t>1991</a:t>
            </a:r>
            <a:r>
              <a:rPr lang="zh-TW" altLang="en-US" dirty="0">
                <a:latin typeface="Times New Roman" pitchFamily="18" charset="0"/>
                <a:ea typeface="標楷體" pitchFamily="65" charset="-120"/>
              </a:rPr>
              <a:t>）認為</a:t>
            </a:r>
            <a:r>
              <a:rPr lang="zh-TW" altLang="en-US" b="1" dirty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憂鬱</a:t>
            </a:r>
            <a:r>
              <a:rPr lang="zh-TW" altLang="en-US" dirty="0">
                <a:latin typeface="Times New Roman" pitchFamily="18" charset="0"/>
                <a:ea typeface="標楷體" pitchFamily="65" charset="-120"/>
              </a:rPr>
              <a:t>是一種</a:t>
            </a:r>
            <a:r>
              <a:rPr lang="zh-TW" altLang="en-US" b="1" dirty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具可逆與連續性質的心理狀態</a:t>
            </a:r>
            <a:r>
              <a:rPr lang="zh-TW" altLang="en-US" dirty="0">
                <a:latin typeface="Times New Roman" pitchFamily="18" charset="0"/>
                <a:ea typeface="標楷體" pitchFamily="65" charset="-120"/>
              </a:rPr>
              <a:t>，幾乎所有個體</a:t>
            </a:r>
            <a:r>
              <a:rPr lang="zh-TW" altLang="en-US" b="1" dirty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都可能會經驗</a:t>
            </a:r>
            <a:r>
              <a:rPr lang="zh-TW" altLang="en-US" dirty="0">
                <a:latin typeface="Times New Roman" pitchFamily="18" charset="0"/>
                <a:ea typeface="標楷體" pitchFamily="65" charset="-120"/>
              </a:rPr>
              <a:t>此種狀態，只是</a:t>
            </a:r>
            <a:r>
              <a:rPr lang="zh-TW" altLang="en-US" b="1" dirty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程度上的差別</a:t>
            </a:r>
            <a:r>
              <a:rPr lang="zh-TW" altLang="en-US" dirty="0">
                <a:latin typeface="Times New Roman" pitchFamily="18" charset="0"/>
                <a:ea typeface="標楷體" pitchFamily="65" charset="-120"/>
              </a:rPr>
              <a:t>而已，而此種差別會反應在個體的外顯行為，及對其生活所造成的影響</a:t>
            </a:r>
            <a:r>
              <a:rPr lang="zh-TW" altLang="en-US" dirty="0" smtClean="0">
                <a:latin typeface="Times New Roman" pitchFamily="18" charset="0"/>
                <a:ea typeface="標楷體" pitchFamily="65" charset="-120"/>
              </a:rPr>
              <a:t>。</a:t>
            </a:r>
            <a:endParaRPr lang="en-US" altLang="zh-TW" dirty="0" smtClean="0">
              <a:latin typeface="Times New Roman" pitchFamily="18" charset="0"/>
              <a:ea typeface="標楷體" pitchFamily="65" charset="-120"/>
            </a:endParaRPr>
          </a:p>
          <a:p>
            <a:pPr>
              <a:buFontTx/>
              <a:buNone/>
            </a:pPr>
            <a:r>
              <a:rPr lang="zh-TW" altLang="en-US" dirty="0">
                <a:latin typeface="Times New Roman" pitchFamily="18" charset="0"/>
                <a:ea typeface="標楷體" pitchFamily="65" charset="-120"/>
              </a:rPr>
              <a:t>即使是罹患</a:t>
            </a:r>
            <a:r>
              <a:rPr lang="zh-TW" altLang="en-US" b="1" dirty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憂鬱</a:t>
            </a:r>
            <a:r>
              <a:rPr lang="zh-TW" altLang="en-US" b="1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症</a:t>
            </a:r>
            <a:r>
              <a:rPr lang="zh-TW" altLang="en-US" dirty="0" smtClean="0">
                <a:latin typeface="Times New Roman" pitchFamily="18" charset="0"/>
                <a:ea typeface="標楷體" pitchFamily="65" charset="-120"/>
              </a:rPr>
              <a:t>，它不是絕症，它是</a:t>
            </a:r>
            <a:r>
              <a:rPr lang="zh-TW" altLang="en-US" b="1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可治癒的</a:t>
            </a:r>
            <a:r>
              <a:rPr lang="zh-TW" altLang="en-US" dirty="0" smtClean="0">
                <a:latin typeface="Times New Roman" pitchFamily="18" charset="0"/>
                <a:ea typeface="標楷體" pitchFamily="65" charset="-120"/>
              </a:rPr>
              <a:t>。</a:t>
            </a:r>
            <a:endParaRPr lang="zh-TW" altLang="en-US" dirty="0">
              <a:latin typeface="Times New Roman" pitchFamily="18" charset="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328320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23850" y="260350"/>
            <a:ext cx="8507413" cy="1143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  <a:normAutofit/>
          </a:bodyPr>
          <a:lstStyle/>
          <a:p>
            <a:r>
              <a:rPr lang="zh-TW" altLang="en-US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憂鬱情緒的</a:t>
            </a:r>
            <a:r>
              <a:rPr lang="zh-TW" altLang="en-US" sz="54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組成結構</a:t>
            </a:r>
          </a:p>
        </p:txBody>
      </p:sp>
      <p:sp>
        <p:nvSpPr>
          <p:cNvPr id="86019" name="Rectangle 3"/>
          <p:cNvSpPr>
            <a:spLocks noGrp="1"/>
          </p:cNvSpPr>
          <p:nvPr>
            <p:ph type="body" idx="1"/>
          </p:nvPr>
        </p:nvSpPr>
        <p:spPr>
          <a:xfrm>
            <a:off x="323528" y="1700808"/>
            <a:ext cx="8569647" cy="4896544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zh-TW" alt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一、</a:t>
            </a:r>
            <a:r>
              <a:rPr lang="zh-TW" alt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認知</a:t>
            </a:r>
            <a:r>
              <a:rPr lang="zh-TW" alt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（</a:t>
            </a:r>
            <a:r>
              <a:rPr lang="en-US" altLang="zh-TW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cognitive</a:t>
            </a:r>
            <a:r>
              <a:rPr lang="zh-TW" alt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）向度</a:t>
            </a:r>
            <a:r>
              <a:rPr lang="zh-TW" altLang="en-US" b="0" dirty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（</a:t>
            </a:r>
            <a:r>
              <a:rPr lang="zh-TW" alt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想法</a:t>
            </a:r>
            <a:r>
              <a:rPr lang="zh-TW" altLang="en-US" b="0" dirty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）</a:t>
            </a:r>
            <a:r>
              <a:rPr lang="zh-TW" altLang="en-US" b="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：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zh-TW" altLang="en-US" sz="2400" dirty="0">
                <a:latin typeface="Times New Roman" pitchFamily="18" charset="0"/>
                <a:ea typeface="標楷體" pitchFamily="65" charset="-120"/>
              </a:rPr>
              <a:t>	對自我、世界、及未來等方面看法，多半使用負面的、消極的描述語句。如：凡事都往</a:t>
            </a:r>
            <a:r>
              <a:rPr lang="zh-TW" altLang="en-US" sz="2400" dirty="0">
                <a:ea typeface="標楷體" pitchFamily="65" charset="-120"/>
              </a:rPr>
              <a:t>往壞的方向想</a:t>
            </a:r>
            <a:r>
              <a:rPr lang="zh-TW" altLang="en-US" sz="2400" dirty="0">
                <a:ea typeface="新細明體" pitchFamily="18" charset="-120"/>
              </a:rPr>
              <a:t> 。</a:t>
            </a:r>
            <a:endParaRPr lang="zh-TW" altLang="en-US" sz="2400" dirty="0">
              <a:latin typeface="Times New Roman" pitchFamily="18" charset="0"/>
              <a:ea typeface="標楷體" pitchFamily="65" charset="-120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zh-TW" alt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二、</a:t>
            </a:r>
            <a:r>
              <a:rPr lang="zh-TW" alt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情緒</a:t>
            </a:r>
            <a:r>
              <a:rPr lang="zh-TW" alt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（</a:t>
            </a:r>
            <a:r>
              <a:rPr lang="en-US" altLang="zh-TW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emotional</a:t>
            </a:r>
            <a:r>
              <a:rPr lang="zh-TW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）向</a:t>
            </a:r>
            <a:r>
              <a:rPr lang="zh-TW" alt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度</a:t>
            </a:r>
            <a:r>
              <a:rPr lang="zh-TW" altLang="en-US" b="0" dirty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（</a:t>
            </a:r>
            <a:r>
              <a:rPr lang="zh-TW" alt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感覺</a:t>
            </a:r>
            <a:r>
              <a:rPr lang="zh-TW" altLang="en-US" b="0" dirty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）</a:t>
            </a:r>
            <a:r>
              <a:rPr lang="zh-TW" altLang="en-US" b="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：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zh-TW" altLang="en-US" sz="2400" dirty="0">
                <a:latin typeface="Times New Roman" pitchFamily="18" charset="0"/>
                <a:ea typeface="標楷體" pitchFamily="65" charset="-120"/>
              </a:rPr>
              <a:t>	長期的憂傷、焦慮、罪惡感、羞辱感和沒有希望、憤怒、沮喪等感覺。如：心情低落、害怕、擔憂。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zh-TW" alt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三、</a:t>
            </a:r>
            <a:r>
              <a:rPr lang="zh-TW" alt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身體</a:t>
            </a:r>
            <a:r>
              <a:rPr lang="zh-TW" alt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（</a:t>
            </a:r>
            <a:r>
              <a:rPr lang="en-US" altLang="zh-TW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physical</a:t>
            </a:r>
            <a:r>
              <a:rPr lang="zh-TW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）向</a:t>
            </a:r>
            <a:r>
              <a:rPr lang="zh-TW" alt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度</a:t>
            </a:r>
            <a:r>
              <a:rPr lang="zh-TW" altLang="en-US" b="0" dirty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（</a:t>
            </a:r>
            <a:r>
              <a:rPr lang="zh-TW" alt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身體知覺</a:t>
            </a:r>
            <a:r>
              <a:rPr lang="zh-TW" altLang="en-US" b="0" dirty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）</a:t>
            </a:r>
            <a:r>
              <a:rPr lang="zh-TW" altLang="en-US" b="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：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zh-TW" altLang="en-US" sz="2400" dirty="0">
                <a:latin typeface="Times New Roman" pitchFamily="18" charset="0"/>
                <a:ea typeface="標楷體" pitchFamily="65" charset="-120"/>
              </a:rPr>
              <a:t>	身體上出現長期的症狀，如：胃口不好或暴飲暴食、睡眠狀況不佳、</a:t>
            </a:r>
            <a:r>
              <a:rPr lang="zh-TW" altLang="en-US" sz="2400" dirty="0">
                <a:ea typeface="標楷體" pitchFamily="65" charset="-120"/>
              </a:rPr>
              <a:t>身體疲憊</a:t>
            </a:r>
            <a:r>
              <a:rPr lang="zh-TW" altLang="en-US" sz="2400" dirty="0">
                <a:ea typeface="新細明體" pitchFamily="18" charset="-120"/>
              </a:rPr>
              <a:t> </a:t>
            </a:r>
            <a:r>
              <a:rPr lang="zh-TW" altLang="en-US" sz="2400" dirty="0">
                <a:latin typeface="Times New Roman" pitchFamily="18" charset="0"/>
                <a:ea typeface="標楷體" pitchFamily="65" charset="-120"/>
              </a:rPr>
              <a:t>。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zh-TW" alt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四、</a:t>
            </a:r>
            <a:r>
              <a:rPr lang="zh-TW" alt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人際</a:t>
            </a:r>
            <a:r>
              <a:rPr lang="zh-TW" alt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（</a:t>
            </a:r>
            <a:r>
              <a:rPr lang="en-US" altLang="zh-TW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interpersonal</a:t>
            </a:r>
            <a:r>
              <a:rPr lang="zh-TW" alt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）向</a:t>
            </a:r>
            <a:r>
              <a:rPr lang="zh-TW" alt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度</a:t>
            </a:r>
            <a:r>
              <a:rPr lang="zh-TW" altLang="en-US" b="0" dirty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（</a:t>
            </a:r>
            <a:r>
              <a:rPr lang="zh-TW" alt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行為</a:t>
            </a:r>
            <a:r>
              <a:rPr lang="zh-TW" altLang="en-US" b="0" dirty="0">
                <a:solidFill>
                  <a:srgbClr val="00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）</a:t>
            </a:r>
            <a:r>
              <a:rPr lang="zh-TW" altLang="en-US" b="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：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zh-TW" altLang="en-US" sz="2400" dirty="0">
                <a:latin typeface="Times New Roman" pitchFamily="18" charset="0"/>
                <a:ea typeface="標楷體" pitchFamily="65" charset="-120"/>
              </a:rPr>
              <a:t> 	報告較多因個人特質或行為所引起人際互動困難的生活壓力事件，如：</a:t>
            </a:r>
            <a:r>
              <a:rPr lang="zh-TW" altLang="en-US" sz="2400" dirty="0">
                <a:ea typeface="標楷體" pitchFamily="65" charset="-120"/>
              </a:rPr>
              <a:t>不想與他人往來、</a:t>
            </a:r>
            <a:r>
              <a:rPr lang="zh-TW" altLang="en-US" sz="2400" dirty="0">
                <a:latin typeface="Times New Roman" pitchFamily="18" charset="0"/>
                <a:ea typeface="標楷體" pitchFamily="65" charset="-120"/>
              </a:rPr>
              <a:t>生活圈小、不想出門。</a:t>
            </a:r>
          </a:p>
        </p:txBody>
      </p:sp>
    </p:spTree>
    <p:extLst>
      <p:ext uri="{BB962C8B-B14F-4D97-AF65-F5344CB8AC3E}">
        <p14:creationId xmlns:p14="http://schemas.microsoft.com/office/powerpoint/2010/main" val="4075959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8712968" cy="1080120"/>
          </a:xfrm>
        </p:spPr>
        <p:txBody>
          <a:bodyPr>
            <a:noAutofit/>
          </a:bodyPr>
          <a:lstStyle/>
          <a:p>
            <a:r>
              <a:rPr lang="zh-TW" altLang="zh-TW" sz="5400" b="1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全面心理健康</a:t>
            </a:r>
            <a:r>
              <a:rPr lang="zh-TW" altLang="en-US" sz="5400" b="1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類型</a:t>
            </a:r>
            <a:r>
              <a:rPr lang="zh-TW" altLang="zh-TW" sz="5400" b="1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模式</a:t>
            </a:r>
            <a:endParaRPr lang="zh-TW" altLang="en-US" sz="5400" b="1" dirty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橢圓 3"/>
          <p:cNvSpPr/>
          <p:nvPr/>
        </p:nvSpPr>
        <p:spPr bwMode="auto">
          <a:xfrm>
            <a:off x="6228184" y="4869160"/>
            <a:ext cx="2304256" cy="1296144"/>
          </a:xfrm>
          <a:prstGeom prst="ellips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HGｺﾞｼｯｸE"/>
              <a:cs typeface="HGｺﾞｼｯｸE"/>
            </a:endParaRPr>
          </a:p>
        </p:txBody>
      </p:sp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209080"/>
            <a:ext cx="8856984" cy="5532288"/>
          </a:xfrm>
          <a:prstGeom prst="rect">
            <a:avLst/>
          </a:prstGeom>
          <a:solidFill>
            <a:srgbClr val="F94578"/>
          </a:solidFill>
          <a:ln>
            <a:noFill/>
          </a:ln>
        </p:spPr>
      </p:pic>
      <p:sp>
        <p:nvSpPr>
          <p:cNvPr id="5" name="橢圓 4"/>
          <p:cNvSpPr/>
          <p:nvPr/>
        </p:nvSpPr>
        <p:spPr bwMode="auto">
          <a:xfrm>
            <a:off x="6300192" y="4869160"/>
            <a:ext cx="2088232" cy="1440160"/>
          </a:xfrm>
          <a:prstGeom prst="ellipse">
            <a:avLst/>
          </a:prstGeom>
          <a:noFill/>
          <a:ln w="28575" cap="flat" cmpd="sng" algn="ctr">
            <a:solidFill>
              <a:srgbClr val="F94578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HGｺﾞｼｯｸE"/>
              <a:cs typeface="HGｺﾞｼｯｸE"/>
            </a:endParaRPr>
          </a:p>
        </p:txBody>
      </p:sp>
      <p:sp>
        <p:nvSpPr>
          <p:cNvPr id="7" name="橢圓 6"/>
          <p:cNvSpPr/>
          <p:nvPr/>
        </p:nvSpPr>
        <p:spPr bwMode="auto">
          <a:xfrm>
            <a:off x="1259632" y="4797152"/>
            <a:ext cx="2088232" cy="1440160"/>
          </a:xfrm>
          <a:prstGeom prst="ellipse">
            <a:avLst/>
          </a:prstGeom>
          <a:noFill/>
          <a:ln w="28575" cap="flat" cmpd="sng" algn="ctr">
            <a:solidFill>
              <a:srgbClr val="F94578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HGｺﾞｼｯｸE"/>
              <a:cs typeface="HGｺﾞｼｯｸE"/>
            </a:endParaRPr>
          </a:p>
        </p:txBody>
      </p:sp>
    </p:spTree>
    <p:extLst>
      <p:ext uri="{BB962C8B-B14F-4D97-AF65-F5344CB8AC3E}">
        <p14:creationId xmlns:p14="http://schemas.microsoft.com/office/powerpoint/2010/main" val="631024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070992"/>
          </a:xfrm>
        </p:spPr>
        <p:txBody>
          <a:bodyPr>
            <a:normAutofit/>
          </a:bodyPr>
          <a:lstStyle/>
          <a:p>
            <a:r>
              <a:rPr lang="zh-TW" altLang="en-US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其中，特別強調</a:t>
            </a:r>
            <a:endParaRPr lang="zh-TW" altLang="en-US" sz="5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1520" y="1412776"/>
            <a:ext cx="8712968" cy="5328592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zh-TW" altLang="en-US" sz="39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一、巔峰型（</a:t>
            </a:r>
            <a:r>
              <a:rPr lang="en-US" altLang="zh-TW" sz="39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flourishing</a:t>
            </a:r>
            <a:r>
              <a:rPr lang="zh-TW" altLang="en-US" sz="39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en-US" altLang="zh-TW" sz="39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type</a:t>
            </a:r>
            <a:r>
              <a:rPr lang="zh-TW" altLang="en-US" sz="39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）</a:t>
            </a:r>
            <a:endParaRPr lang="en-US" altLang="zh-TW" sz="3900" b="1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	</a:t>
            </a:r>
            <a:r>
              <a:rPr lang="zh-TW" altLang="en-US" sz="2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狀態：</a:t>
            </a:r>
            <a:r>
              <a:rPr lang="zh-TW" altLang="zh-TW" sz="26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低</a:t>
            </a:r>
            <a:r>
              <a:rPr lang="zh-TW" altLang="zh-TW" sz="26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憂鬱、高幸福</a:t>
            </a:r>
            <a:endParaRPr lang="en-US" altLang="zh-TW" sz="26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en-US" altLang="zh-TW" sz="2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	</a:t>
            </a:r>
            <a:r>
              <a:rPr lang="zh-TW" altLang="en-US" sz="2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內涵：</a:t>
            </a:r>
            <a:r>
              <a:rPr lang="zh-TW" altLang="zh-TW" sz="26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是一種</a:t>
            </a:r>
            <a:r>
              <a:rPr lang="zh-TW" altLang="zh-TW" sz="2600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能展現出高度的快樂和滿足感</a:t>
            </a:r>
            <a:r>
              <a:rPr lang="zh-TW" altLang="zh-TW" sz="26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，且</a:t>
            </a:r>
            <a:r>
              <a:rPr lang="zh-TW" altLang="zh-TW" sz="2600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近一年內也沒有任何心理疾病纏身</a:t>
            </a:r>
            <a:r>
              <a:rPr lang="zh-TW" altLang="zh-TW" sz="26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，並且</a:t>
            </a:r>
            <a:r>
              <a:rPr lang="zh-TW" altLang="en-US" sz="2600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能</a:t>
            </a:r>
            <a:r>
              <a:rPr lang="zh-TW" altLang="zh-TW" sz="2600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具有高度的情緒活力和積極的心理與社會運作機能</a:t>
            </a:r>
            <a:r>
              <a:rPr lang="zh-TW" altLang="zh-TW" sz="26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的人！</a:t>
            </a:r>
            <a:endParaRPr lang="en-US" altLang="zh-TW" sz="26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en-US" altLang="zh-TW" sz="2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	</a:t>
            </a:r>
            <a:r>
              <a:rPr lang="zh-TW" altLang="en-US" sz="2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也稱：</a:t>
            </a:r>
            <a:r>
              <a:rPr lang="zh-TW" altLang="zh-TW" sz="2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「</a:t>
            </a:r>
            <a:r>
              <a:rPr lang="zh-TW" altLang="zh-TW" sz="2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全</a:t>
            </a:r>
            <a:r>
              <a:rPr lang="zh-TW" altLang="en-US" sz="2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面</a:t>
            </a:r>
            <a:r>
              <a:rPr lang="zh-TW" altLang="zh-TW" sz="2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心理健康</a:t>
            </a:r>
            <a:r>
              <a:rPr lang="zh-TW" altLang="zh-TW" sz="2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」</a:t>
            </a:r>
            <a:r>
              <a:rPr lang="zh-TW" altLang="zh-TW" sz="26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的人</a:t>
            </a:r>
            <a:r>
              <a:rPr lang="zh-TW" altLang="zh-TW" sz="26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！</a:t>
            </a:r>
            <a:endParaRPr lang="en-US" altLang="zh-TW" sz="26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endParaRPr lang="en-US" altLang="zh-TW" sz="17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sz="39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二、幽谷型（</a:t>
            </a:r>
            <a:r>
              <a:rPr lang="en-US" altLang="zh-TW" sz="39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languishing</a:t>
            </a:r>
            <a:r>
              <a:rPr lang="zh-TW" altLang="en-US" sz="39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en-US" altLang="zh-TW" sz="39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type</a:t>
            </a:r>
            <a:r>
              <a:rPr lang="zh-TW" altLang="en-US" sz="39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）</a:t>
            </a:r>
            <a:endParaRPr lang="en-US" altLang="zh-TW" sz="3900" b="1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	</a:t>
            </a:r>
            <a:r>
              <a:rPr lang="zh-TW" altLang="en-US" sz="2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狀態：</a:t>
            </a:r>
            <a:r>
              <a:rPr lang="zh-TW" altLang="zh-TW" sz="26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低</a:t>
            </a:r>
            <a:r>
              <a:rPr lang="zh-TW" altLang="zh-TW" sz="26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憂鬱</a:t>
            </a:r>
            <a:r>
              <a:rPr lang="zh-TW" altLang="zh-TW" sz="26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en-US" sz="26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低</a:t>
            </a:r>
            <a:r>
              <a:rPr lang="zh-TW" altLang="zh-TW" sz="26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幸福</a:t>
            </a:r>
            <a:endParaRPr lang="en-US" altLang="zh-TW" sz="2600" b="1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en-US" altLang="zh-TW" sz="26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	</a:t>
            </a:r>
            <a:r>
              <a:rPr lang="zh-TW" altLang="en-US" sz="2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內涵：</a:t>
            </a:r>
            <a:r>
              <a:rPr lang="zh-TW" altLang="en-US" sz="26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是一種</a:t>
            </a:r>
            <a:r>
              <a:rPr lang="zh-TW" altLang="en-US" sz="2600" b="1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雖然沒有心理疾病纏身</a:t>
            </a:r>
            <a:r>
              <a:rPr lang="zh-TW" altLang="en-US" sz="26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，但卻</a:t>
            </a:r>
            <a:r>
              <a:rPr lang="zh-TW" altLang="en-US" sz="2600" b="1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具有低度情緒、心理與社會幸福感的狀態</a:t>
            </a:r>
            <a:r>
              <a:rPr lang="zh-TW" altLang="en-US" sz="26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，這種人會</a:t>
            </a:r>
            <a:r>
              <a:rPr lang="zh-TW" altLang="en-US" sz="2600" b="1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生活缺乏活力與熱情、生活</a:t>
            </a:r>
            <a:r>
              <a:rPr lang="zh-TW" altLang="en-US" sz="2600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欠缺</a:t>
            </a:r>
            <a:r>
              <a:rPr lang="zh-TW" altLang="en-US" sz="2600" b="1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目標</a:t>
            </a:r>
            <a:r>
              <a:rPr lang="zh-TW" altLang="en-US" sz="2600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與重心、</a:t>
            </a:r>
            <a:r>
              <a:rPr lang="zh-TW" altLang="en-US" sz="2600" b="1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做事消極被動、社會參與感低、生活缺乏滿足感與快樂情緒</a:t>
            </a:r>
            <a:r>
              <a:rPr lang="zh-TW" altLang="en-US" sz="2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26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en-US" altLang="zh-TW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	</a:t>
            </a:r>
            <a:r>
              <a:rPr lang="zh-TW" altLang="en-US" sz="2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也稱：</a:t>
            </a:r>
            <a:r>
              <a:rPr lang="zh-TW" altLang="zh-TW" sz="2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「</a:t>
            </a:r>
            <a:r>
              <a:rPr lang="zh-TW" altLang="en-US" sz="2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非</a:t>
            </a:r>
            <a:r>
              <a:rPr lang="zh-TW" altLang="zh-TW" sz="2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全</a:t>
            </a:r>
            <a:r>
              <a:rPr lang="zh-TW" altLang="en-US" sz="2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面</a:t>
            </a:r>
            <a:r>
              <a:rPr lang="zh-TW" altLang="zh-TW" sz="2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心理健康</a:t>
            </a:r>
            <a:r>
              <a:rPr lang="zh-TW" altLang="zh-TW" sz="2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」</a:t>
            </a:r>
            <a:r>
              <a:rPr lang="zh-TW" altLang="zh-TW" sz="26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的人</a:t>
            </a:r>
            <a:r>
              <a:rPr lang="zh-TW" altLang="zh-TW" sz="26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！</a:t>
            </a:r>
            <a:endParaRPr lang="zh-TW" altLang="en-US" sz="2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125132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2132856"/>
            <a:ext cx="8229600" cy="2232249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altLang="zh-TW" sz="6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4.</a:t>
            </a:r>
          </a:p>
          <a:p>
            <a:pPr marL="0" lvl="0" indent="0" algn="ctr">
              <a:buNone/>
            </a:pPr>
            <a:r>
              <a:rPr lang="zh-TW" altLang="en-US" sz="6000" b="1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巔峰型教師的優勢</a:t>
            </a:r>
            <a:endParaRPr lang="en-US" altLang="zh-TW" sz="6000" b="1" dirty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163064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534763" y="260648"/>
            <a:ext cx="8218487" cy="1223963"/>
          </a:xfrm>
          <a:extLst/>
        </p:spPr>
        <p:txBody>
          <a:bodyPr rtlCol="0">
            <a:normAutofit/>
          </a:bodyPr>
          <a:lstStyle/>
          <a:p>
            <a:pPr eaLnBrk="1" hangingPunct="1">
              <a:defRPr/>
            </a:pPr>
            <a:r>
              <a:rPr lang="zh-TW" altLang="zh-TW" sz="5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巔峰</a:t>
            </a:r>
            <a:r>
              <a:rPr lang="zh-TW" altLang="zh-TW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型</a:t>
            </a:r>
            <a:r>
              <a:rPr lang="zh-TW" altLang="en-US" sz="5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人</a:t>
            </a:r>
            <a:endParaRPr lang="zh-TW" altLang="en-US" sz="54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2532" name="Rectangle 4"/>
          <p:cNvSpPr>
            <a:spLocks/>
          </p:cNvSpPr>
          <p:nvPr/>
        </p:nvSpPr>
        <p:spPr bwMode="auto">
          <a:xfrm>
            <a:off x="323528" y="1556792"/>
            <a:ext cx="8640959" cy="518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Blip>
                <a:blip r:embed="rId2"/>
              </a:buBlip>
              <a:defRPr kumimoji="1" sz="3200" b="1">
                <a:solidFill>
                  <a:srgbClr val="4A452A"/>
                </a:solidFill>
                <a:latin typeface="Gill Sans MT" pitchFamily="34" charset="0"/>
                <a:ea typeface="HGｺﾞｼｯｸE"/>
                <a:cs typeface="HGｺﾞｼｯｸE"/>
              </a:defRPr>
            </a:lvl1pPr>
            <a:lvl2pPr marL="742950" indent="-285750">
              <a:spcBef>
                <a:spcPct val="20000"/>
              </a:spcBef>
              <a:buBlip>
                <a:blip r:embed="rId3"/>
              </a:buBlip>
              <a:defRPr kumimoji="1" sz="2800">
                <a:solidFill>
                  <a:srgbClr val="4A452A"/>
                </a:solidFill>
                <a:latin typeface="Gill Sans MT" pitchFamily="34" charset="0"/>
                <a:ea typeface="HGｺﾞｼｯｸE"/>
                <a:cs typeface="HGｺﾞｼｯｸE"/>
              </a:defRPr>
            </a:lvl2pPr>
            <a:lvl3pPr marL="1143000" indent="-228600">
              <a:spcBef>
                <a:spcPct val="20000"/>
              </a:spcBef>
              <a:buBlip>
                <a:blip r:embed="rId4"/>
              </a:buBlip>
              <a:defRPr kumimoji="1" sz="2400">
                <a:solidFill>
                  <a:srgbClr val="4A452A"/>
                </a:solidFill>
                <a:latin typeface="Gill Sans MT" pitchFamily="34" charset="0"/>
                <a:ea typeface="HGｺﾞｼｯｸE"/>
                <a:cs typeface="HGｺﾞｼｯｸE"/>
              </a:defRPr>
            </a:lvl3pPr>
            <a:lvl4pPr marL="1600200" indent="-228600">
              <a:spcBef>
                <a:spcPct val="20000"/>
              </a:spcBef>
              <a:buBlip>
                <a:blip r:embed="rId5"/>
              </a:buBlip>
              <a:defRPr kumimoji="1" sz="2000">
                <a:solidFill>
                  <a:srgbClr val="4A452A"/>
                </a:solidFill>
                <a:latin typeface="Gill Sans MT" pitchFamily="34" charset="0"/>
                <a:ea typeface="HGｺﾞｼｯｸE"/>
                <a:cs typeface="HGｺﾞｼｯｸE"/>
              </a:defRPr>
            </a:lvl4pPr>
            <a:lvl5pPr marL="2057400" indent="-228600">
              <a:spcBef>
                <a:spcPct val="20000"/>
              </a:spcBef>
              <a:buBlip>
                <a:blip r:embed="rId6"/>
              </a:buBlip>
              <a:defRPr kumimoji="1" sz="2000">
                <a:solidFill>
                  <a:srgbClr val="4A452A"/>
                </a:solidFill>
                <a:latin typeface="Gill Sans MT" pitchFamily="34" charset="0"/>
                <a:ea typeface="HGｺﾞｼｯｸE"/>
                <a:cs typeface="HGｺﾞｼｯｸE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Blip>
                <a:blip r:embed="rId6"/>
              </a:buBlip>
              <a:defRPr kumimoji="1" sz="2000">
                <a:solidFill>
                  <a:srgbClr val="4A452A"/>
                </a:solidFill>
                <a:latin typeface="Gill Sans MT" pitchFamily="34" charset="0"/>
                <a:ea typeface="HGｺﾞｼｯｸE"/>
                <a:cs typeface="HGｺﾞｼｯｸE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Blip>
                <a:blip r:embed="rId6"/>
              </a:buBlip>
              <a:defRPr kumimoji="1" sz="2000">
                <a:solidFill>
                  <a:srgbClr val="4A452A"/>
                </a:solidFill>
                <a:latin typeface="Gill Sans MT" pitchFamily="34" charset="0"/>
                <a:ea typeface="HGｺﾞｼｯｸE"/>
                <a:cs typeface="HGｺﾞｼｯｸE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Blip>
                <a:blip r:embed="rId6"/>
              </a:buBlip>
              <a:defRPr kumimoji="1" sz="2000">
                <a:solidFill>
                  <a:srgbClr val="4A452A"/>
                </a:solidFill>
                <a:latin typeface="Gill Sans MT" pitchFamily="34" charset="0"/>
                <a:ea typeface="HGｺﾞｼｯｸE"/>
                <a:cs typeface="HGｺﾞｼｯｸE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Blip>
                <a:blip r:embed="rId6"/>
              </a:buBlip>
              <a:defRPr kumimoji="1" sz="2000">
                <a:solidFill>
                  <a:srgbClr val="4A452A"/>
                </a:solidFill>
                <a:latin typeface="Gill Sans MT" pitchFamily="34" charset="0"/>
                <a:ea typeface="HGｺﾞｼｯｸE"/>
                <a:cs typeface="HGｺﾞｼｯｸE"/>
              </a:defRPr>
            </a:lvl9pPr>
          </a:lstStyle>
          <a:p>
            <a:pPr eaLnBrk="1" hangingPunct="1">
              <a:buFontTx/>
              <a:buNone/>
              <a:defRPr/>
            </a:pPr>
            <a:r>
              <a:rPr lang="zh-TW" altLang="zh-TW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是指一種具有「</a:t>
            </a:r>
            <a:r>
              <a:rPr lang="zh-TW" altLang="zh-TW" sz="40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低憂鬱、高幸福</a:t>
            </a:r>
            <a:r>
              <a:rPr lang="zh-TW" altLang="zh-TW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」狀態的人，這是一種能展現出</a:t>
            </a:r>
            <a:r>
              <a:rPr lang="zh-TW" altLang="zh-TW" sz="40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高度的快樂和滿足感</a:t>
            </a:r>
            <a:r>
              <a:rPr lang="zh-TW" altLang="zh-TW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，且</a:t>
            </a:r>
            <a:r>
              <a:rPr lang="zh-TW" altLang="zh-TW" sz="40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近一年內也沒有任何心理疾病纏身</a:t>
            </a:r>
            <a:r>
              <a:rPr lang="zh-TW" altLang="zh-TW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，</a:t>
            </a:r>
            <a:r>
              <a:rPr lang="zh-TW" altLang="zh-TW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並且</a:t>
            </a:r>
            <a:r>
              <a:rPr lang="zh-TW" altLang="en-US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能</a:t>
            </a:r>
            <a:r>
              <a:rPr lang="zh-TW" altLang="zh-TW" sz="4000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具有</a:t>
            </a:r>
            <a:r>
              <a:rPr lang="zh-TW" altLang="zh-TW" sz="40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高度的情緒活力和積極的心理與社會運作機能的人</a:t>
            </a:r>
            <a:r>
              <a:rPr lang="zh-TW" altLang="zh-TW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！</a:t>
            </a:r>
            <a:endParaRPr lang="en-US" altLang="zh-TW" sz="4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eaLnBrk="1" hangingPunct="1">
              <a:buFontTx/>
              <a:buNone/>
              <a:defRPr/>
            </a:pPr>
            <a:r>
              <a:rPr lang="zh-TW" altLang="zh-TW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這</a:t>
            </a:r>
            <a:r>
              <a:rPr lang="zh-TW" altLang="zh-TW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種人也可以</a:t>
            </a:r>
            <a:r>
              <a:rPr lang="zh-TW" altLang="zh-TW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稱為「</a:t>
            </a:r>
            <a:r>
              <a:rPr lang="zh-TW" altLang="zh-TW" sz="4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全</a:t>
            </a:r>
            <a:r>
              <a:rPr lang="zh-TW" altLang="en-US" sz="4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面</a:t>
            </a:r>
            <a:r>
              <a:rPr lang="zh-TW" altLang="zh-TW" sz="4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心理健康</a:t>
            </a:r>
            <a:r>
              <a:rPr lang="zh-TW" altLang="zh-TW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」</a:t>
            </a:r>
            <a:r>
              <a:rPr lang="zh-TW" altLang="zh-TW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的人！</a:t>
            </a:r>
            <a:endParaRPr lang="zh-TW" altLang="en-US" sz="4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170982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>
            <a:normAutofit/>
          </a:bodyPr>
          <a:lstStyle/>
          <a:p>
            <a:pPr lvl="0"/>
            <a:r>
              <a:rPr lang="zh-TW" altLang="en-US" sz="5400" b="1" dirty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巔峰型教師的</a:t>
            </a:r>
            <a:r>
              <a:rPr lang="zh-TW" altLang="en-US" sz="5400" b="1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優勢</a:t>
            </a:r>
            <a:endParaRPr lang="zh-TW" altLang="en-US" sz="5400" dirty="0">
              <a:solidFill>
                <a:srgbClr val="00206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23528" y="1143000"/>
            <a:ext cx="8496944" cy="5598368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與</a:t>
            </a:r>
            <a:r>
              <a:rPr lang="zh-TW" altLang="en-US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幽谷型教師</a:t>
            </a:r>
            <a:r>
              <a:rPr lang="zh-TW" altLang="en-US" b="1" dirty="0">
                <a:latin typeface="標楷體" panose="03000509000000000000" pitchFamily="65" charset="-120"/>
                <a:ea typeface="標楷體" panose="03000509000000000000" pitchFamily="65" charset="-120"/>
              </a:rPr>
              <a:t>比較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起來，</a:t>
            </a:r>
            <a:r>
              <a:rPr lang="zh-TW" altLang="en-US" b="1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巔峰型教師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擁有下列優勢：</a:t>
            </a:r>
            <a:endParaRPr lang="en-US" altLang="zh-TW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一、</a:t>
            </a:r>
            <a:r>
              <a:rPr lang="zh-TW" altLang="en-US" b="1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身心較健康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，不常生病、請假或曠職</a:t>
            </a:r>
            <a:endParaRPr lang="en-US" altLang="zh-TW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b="1" dirty="0">
                <a:latin typeface="標楷體" panose="03000509000000000000" pitchFamily="65" charset="-120"/>
                <a:ea typeface="標楷體" panose="03000509000000000000" pitchFamily="65" charset="-120"/>
              </a:rPr>
              <a:t>二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、具較高的</a:t>
            </a:r>
            <a:r>
              <a:rPr lang="zh-TW" altLang="en-US" b="1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心理資本</a:t>
            </a:r>
            <a:r>
              <a:rPr lang="en-US" altLang="zh-TW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自我效能、樂觀、希望、復原力</a:t>
            </a:r>
            <a:r>
              <a:rPr lang="en-US" altLang="zh-TW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</a:p>
          <a:p>
            <a:pPr marL="0" indent="0">
              <a:buNone/>
            </a:pP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三</a:t>
            </a:r>
            <a:r>
              <a:rPr lang="zh-TW" altLang="en-US" b="1" dirty="0"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具</a:t>
            </a:r>
            <a:r>
              <a:rPr lang="zh-TW" altLang="en-US" b="1" dirty="0">
                <a:latin typeface="標楷體" panose="03000509000000000000" pitchFamily="65" charset="-120"/>
                <a:ea typeface="標楷體" panose="03000509000000000000" pitchFamily="65" charset="-120"/>
              </a:rPr>
              <a:t>較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多的</a:t>
            </a:r>
            <a:r>
              <a:rPr lang="zh-TW" altLang="en-US" b="1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正向因應壓力策略</a:t>
            </a:r>
            <a:endParaRPr lang="en-US" altLang="zh-TW" b="1" dirty="0" smtClean="0">
              <a:solidFill>
                <a:srgbClr val="0000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b="1" dirty="0">
                <a:latin typeface="標楷體" panose="03000509000000000000" pitchFamily="65" charset="-120"/>
                <a:ea typeface="標楷體" panose="03000509000000000000" pitchFamily="65" charset="-120"/>
              </a:rPr>
              <a:t>四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en-US" b="1" dirty="0">
                <a:latin typeface="標楷體" panose="03000509000000000000" pitchFamily="65" charset="-120"/>
                <a:ea typeface="標楷體" panose="03000509000000000000" pitchFamily="65" charset="-120"/>
              </a:rPr>
              <a:t>具較多的</a:t>
            </a:r>
            <a:r>
              <a:rPr lang="zh-TW" altLang="en-US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正向人際關係</a:t>
            </a:r>
            <a:r>
              <a:rPr lang="zh-TW" altLang="en-US" b="1" dirty="0">
                <a:latin typeface="標楷體" panose="03000509000000000000" pitchFamily="65" charset="-120"/>
                <a:ea typeface="標楷體" panose="03000509000000000000" pitchFamily="65" charset="-120"/>
              </a:rPr>
              <a:t>與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互動</a:t>
            </a:r>
            <a:endParaRPr lang="en-US" altLang="zh-TW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五、具有較</a:t>
            </a:r>
            <a:r>
              <a:rPr lang="zh-TW" altLang="en-US" b="1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美滿的婚姻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en-US" b="1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生活滿意度較高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en-US" b="1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較快樂</a:t>
            </a:r>
            <a:endParaRPr lang="en-US" altLang="zh-TW" b="1" dirty="0" smtClean="0">
              <a:solidFill>
                <a:srgbClr val="0000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六、具較多的</a:t>
            </a:r>
            <a:r>
              <a:rPr lang="zh-TW" altLang="en-US" b="1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圓滿人生</a:t>
            </a:r>
            <a:r>
              <a:rPr lang="en-US" altLang="zh-TW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正向情緒、正向機能</a:t>
            </a:r>
            <a:r>
              <a:rPr lang="en-US" altLang="zh-TW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en-US" altLang="zh-TW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b="1" dirty="0">
                <a:latin typeface="標楷體" panose="03000509000000000000" pitchFamily="65" charset="-120"/>
                <a:ea typeface="標楷體" panose="03000509000000000000" pitchFamily="65" charset="-120"/>
              </a:rPr>
              <a:t>七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en-US" b="1" dirty="0">
                <a:latin typeface="標楷體" panose="03000509000000000000" pitchFamily="65" charset="-120"/>
                <a:ea typeface="標楷體" panose="03000509000000000000" pitchFamily="65" charset="-120"/>
              </a:rPr>
              <a:t>具較高的</a:t>
            </a:r>
            <a:r>
              <a:rPr lang="zh-TW" altLang="en-US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靈性幸福</a:t>
            </a:r>
            <a:r>
              <a:rPr lang="zh-TW" altLang="en-US" b="1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感</a:t>
            </a:r>
            <a:r>
              <a:rPr lang="en-US" altLang="zh-TW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個人、團體、自然、宇宙</a:t>
            </a:r>
            <a:r>
              <a:rPr lang="en-US" altLang="zh-TW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</a:p>
          <a:p>
            <a:pPr marL="0" indent="0">
              <a:buNone/>
            </a:pPr>
            <a:r>
              <a:rPr lang="zh-TW" altLang="en-US" b="1" dirty="0">
                <a:latin typeface="標楷體" panose="03000509000000000000" pitchFamily="65" charset="-120"/>
                <a:ea typeface="標楷體" panose="03000509000000000000" pitchFamily="65" charset="-120"/>
              </a:rPr>
              <a:t>八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en-US" b="1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信仰較虔誠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、較常</a:t>
            </a:r>
            <a:r>
              <a:rPr lang="zh-TW" altLang="en-US" b="1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正念冥想練習</a:t>
            </a:r>
            <a:endParaRPr lang="en-US" altLang="zh-TW" b="1" dirty="0">
              <a:solidFill>
                <a:srgbClr val="0000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b="1" dirty="0">
                <a:latin typeface="標楷體" panose="03000509000000000000" pitchFamily="65" charset="-120"/>
                <a:ea typeface="標楷體" panose="03000509000000000000" pitchFamily="65" charset="-120"/>
              </a:rPr>
              <a:t>九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、具較</a:t>
            </a:r>
            <a:r>
              <a:rPr lang="zh-TW" altLang="en-US" b="1" dirty="0">
                <a:latin typeface="標楷體" panose="03000509000000000000" pitchFamily="65" charset="-120"/>
                <a:ea typeface="標楷體" panose="03000509000000000000" pitchFamily="65" charset="-120"/>
              </a:rPr>
              <a:t>高的</a:t>
            </a:r>
            <a:r>
              <a:rPr lang="zh-TW" altLang="en-US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情緒正向</a:t>
            </a:r>
            <a:r>
              <a:rPr lang="zh-TW" altLang="en-US" b="1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比值</a:t>
            </a:r>
            <a:r>
              <a:rPr lang="en-US" altLang="zh-TW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en-US" altLang="zh-TW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positivity ratio</a:t>
            </a:r>
            <a:r>
              <a:rPr lang="en-US" altLang="zh-TW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</a:p>
          <a:p>
            <a:pPr marL="0" indent="0">
              <a:buNone/>
            </a:pPr>
            <a:r>
              <a:rPr lang="zh-TW" altLang="en-US" b="1" dirty="0">
                <a:latin typeface="標楷體" panose="03000509000000000000" pitchFamily="65" charset="-120"/>
                <a:ea typeface="標楷體" panose="03000509000000000000" pitchFamily="65" charset="-120"/>
              </a:rPr>
              <a:t>十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、可教導出</a:t>
            </a:r>
            <a:r>
              <a:rPr lang="zh-TW" altLang="en-US" b="1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快樂的學生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、學生的</a:t>
            </a:r>
            <a:r>
              <a:rPr lang="zh-TW" altLang="en-US" b="1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學習滿意度較高</a:t>
            </a:r>
            <a:endParaRPr lang="en-US" altLang="zh-TW" b="1" dirty="0" smtClean="0">
              <a:solidFill>
                <a:srgbClr val="0000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b="1" dirty="0">
                <a:latin typeface="標楷體" panose="03000509000000000000" pitchFamily="65" charset="-120"/>
                <a:ea typeface="標楷體" panose="03000509000000000000" pitchFamily="65" charset="-120"/>
              </a:rPr>
              <a:t>十一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、具有較高的</a:t>
            </a:r>
            <a:r>
              <a:rPr lang="zh-TW" altLang="en-US" b="1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復原力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，可</a:t>
            </a:r>
            <a:r>
              <a:rPr lang="zh-TW" altLang="en-US" b="1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療癒教師倦怠感</a:t>
            </a:r>
            <a:endParaRPr lang="en-US" altLang="zh-TW" b="1" dirty="0" smtClean="0">
              <a:solidFill>
                <a:srgbClr val="0000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b="1" dirty="0">
                <a:latin typeface="標楷體" panose="03000509000000000000" pitchFamily="65" charset="-120"/>
                <a:ea typeface="標楷體" panose="03000509000000000000" pitchFamily="65" charset="-120"/>
              </a:rPr>
              <a:t>十二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、維持繼續當</a:t>
            </a:r>
            <a:r>
              <a:rPr lang="zh-TW" altLang="en-US" b="1" dirty="0">
                <a:latin typeface="標楷體" panose="03000509000000000000" pitchFamily="65" charset="-120"/>
                <a:ea typeface="標楷體" panose="03000509000000000000" pitchFamily="65" charset="-120"/>
              </a:rPr>
              <a:t>老師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的</a:t>
            </a:r>
            <a:r>
              <a:rPr lang="zh-TW" altLang="zh-TW" b="1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任教</a:t>
            </a:r>
            <a:r>
              <a:rPr lang="zh-TW" altLang="zh-TW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職</a:t>
            </a:r>
            <a:r>
              <a:rPr lang="zh-TW" altLang="zh-TW" b="1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志</a:t>
            </a:r>
            <a:r>
              <a:rPr lang="zh-TW" altLang="en-US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較高</a:t>
            </a:r>
          </a:p>
        </p:txBody>
      </p:sp>
      <p:sp>
        <p:nvSpPr>
          <p:cNvPr id="4" name="文字方塊 3"/>
          <p:cNvSpPr txBox="1"/>
          <p:nvPr/>
        </p:nvSpPr>
        <p:spPr>
          <a:xfrm>
            <a:off x="6300192" y="6294812"/>
            <a:ext cx="2736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（</a:t>
            </a:r>
            <a:r>
              <a:rPr lang="zh-TW" altLang="en-US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引自余民寧（</a:t>
            </a:r>
            <a:r>
              <a:rPr lang="en-US" altLang="zh-TW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2021</a:t>
            </a:r>
            <a:r>
              <a:rPr lang="zh-TW" altLang="en-US" b="1" dirty="0" smtClean="0">
                <a:solidFill>
                  <a:srgbClr val="0000FF"/>
                </a:solidFill>
              </a:rPr>
              <a:t>）</a:t>
            </a:r>
            <a:r>
              <a:rPr lang="zh-TW" altLang="en-US" dirty="0" smtClean="0"/>
              <a:t>）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607330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87447"/>
            <a:ext cx="8229600" cy="1071903"/>
          </a:xfrm>
        </p:spPr>
        <p:txBody>
          <a:bodyPr/>
          <a:lstStyle/>
          <a:p>
            <a:r>
              <a:rPr lang="zh-TW" altLang="zh-TW" sz="5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快樂</a:t>
            </a:r>
            <a:r>
              <a:rPr lang="zh-TW" altLang="zh-TW" sz="5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教師</a:t>
            </a:r>
            <a:r>
              <a:rPr lang="zh-TW" altLang="zh-TW" sz="5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效應</a:t>
            </a:r>
            <a:endParaRPr lang="zh-TW" altLang="en-US" sz="54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524" y="1159351"/>
            <a:ext cx="8568952" cy="5192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文字方塊 5"/>
          <p:cNvSpPr txBox="1"/>
          <p:nvPr/>
        </p:nvSpPr>
        <p:spPr>
          <a:xfrm>
            <a:off x="4932040" y="6341987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（</a:t>
            </a:r>
            <a:r>
              <a:rPr lang="zh-TW" altLang="en-US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引自余民寧、陳柏霖（</a:t>
            </a:r>
            <a:r>
              <a:rPr lang="en-US" altLang="zh-TW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2017</a:t>
            </a:r>
            <a:r>
              <a:rPr lang="zh-TW" altLang="en-US" b="1" dirty="0" smtClean="0">
                <a:solidFill>
                  <a:srgbClr val="0000FF"/>
                </a:solidFill>
              </a:rPr>
              <a:t>）</a:t>
            </a:r>
            <a:r>
              <a:rPr lang="zh-TW" altLang="en-US" dirty="0" smtClean="0"/>
              <a:t>）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90810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07504" y="1988840"/>
            <a:ext cx="8928992" cy="324036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altLang="zh-TW" sz="6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5</a:t>
            </a:r>
            <a:r>
              <a:rPr lang="en-US" altLang="zh-TW" sz="6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.</a:t>
            </a:r>
          </a:p>
          <a:p>
            <a:pPr marL="0" indent="0" algn="ctr">
              <a:buNone/>
            </a:pPr>
            <a:r>
              <a:rPr lang="zh-TW" altLang="zh-TW" sz="6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評估你的「</a:t>
            </a:r>
            <a:r>
              <a:rPr lang="zh-TW" altLang="en-US" sz="6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全面心理健康</a:t>
            </a:r>
            <a:r>
              <a:rPr lang="zh-TW" altLang="zh-TW" sz="6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」</a:t>
            </a:r>
            <a:r>
              <a:rPr lang="zh-TW" altLang="en-US" sz="6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類型</a:t>
            </a:r>
            <a:endParaRPr lang="en-US" altLang="zh-TW" sz="6000" b="1" dirty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604315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512" y="404664"/>
            <a:ext cx="8784976" cy="1152128"/>
          </a:xfrm>
        </p:spPr>
        <p:txBody>
          <a:bodyPr>
            <a:noAutofit/>
          </a:bodyPr>
          <a:lstStyle/>
          <a:p>
            <a:r>
              <a:rPr lang="zh-TW" altLang="zh-TW" sz="5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【</a:t>
            </a:r>
            <a:r>
              <a:rPr lang="zh-TW" altLang="en-US" sz="5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心理測驗</a:t>
            </a:r>
            <a:r>
              <a:rPr lang="zh-TW" altLang="zh-TW" sz="5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】</a:t>
            </a:r>
            <a:endParaRPr lang="zh-TW" altLang="en-US" sz="540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67544" y="2132856"/>
            <a:ext cx="8229600" cy="4353347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zh-TW" altLang="en-US" sz="4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請你花一點時間填寫下列兩份量表</a:t>
            </a:r>
            <a:r>
              <a:rPr lang="en-US" altLang="zh-TW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約</a:t>
            </a:r>
            <a:r>
              <a:rPr lang="en-US" altLang="zh-TW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5</a:t>
            </a:r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分鐘</a:t>
            </a:r>
            <a:r>
              <a:rPr lang="en-US" altLang="zh-TW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en-US" sz="4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</a:t>
            </a:r>
            <a:endParaRPr lang="en-US" altLang="zh-TW" sz="44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altLang="zh-TW" sz="12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zh-TW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1.</a:t>
            </a:r>
            <a:r>
              <a:rPr lang="zh-TW" altLang="en-US" u="sng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hlinkClick r:id="rId2" action="ppaction://hlinksldjump"/>
              </a:rPr>
              <a:t>簡式</a:t>
            </a:r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hlinkClick r:id="rId2" action="ppaction://hlinksldjump"/>
              </a:rPr>
              <a:t>臺灣主觀幸福感量表 </a:t>
            </a:r>
            <a:r>
              <a:rPr lang="en-US" altLang="zh-TW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附錄</a:t>
            </a:r>
            <a:r>
              <a:rPr lang="en-US" altLang="zh-TW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A)</a:t>
            </a:r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（</a:t>
            </a:r>
            <a:r>
              <a:rPr lang="en-US" altLang="zh-TW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15</a:t>
            </a:r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題）</a:t>
            </a:r>
            <a:endParaRPr lang="en-US" altLang="zh-TW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zh-TW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2.</a:t>
            </a:r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hlinkClick r:id="rId3" action="ppaction://hlinksldjump"/>
              </a:rPr>
              <a:t>臺灣憂鬱情緒量表 </a:t>
            </a:r>
            <a:r>
              <a:rPr lang="en-US" altLang="zh-TW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附錄</a:t>
            </a:r>
            <a:r>
              <a:rPr lang="en-US" altLang="zh-TW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B)</a:t>
            </a:r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（</a:t>
            </a:r>
            <a:r>
              <a:rPr lang="en-US" altLang="zh-TW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22</a:t>
            </a:r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題）</a:t>
            </a:r>
            <a:endParaRPr lang="en-US" altLang="zh-TW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altLang="zh-TW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＊先查詢附錄的計分標準，算出你在上述兩個量表的得分總分，再對照下頁的得分分佈，找出你的心理健康類型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1471171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5400" b="1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全面心理健康</a:t>
            </a:r>
            <a:r>
              <a:rPr lang="zh-TW" altLang="en-US" sz="5400" b="1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類型</a:t>
            </a:r>
            <a:endParaRPr lang="zh-TW" altLang="en-US" sz="54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073155"/>
            <a:ext cx="8277225" cy="4320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文字方塊 4"/>
          <p:cNvSpPr txBox="1"/>
          <p:nvPr/>
        </p:nvSpPr>
        <p:spPr>
          <a:xfrm>
            <a:off x="323528" y="1601613"/>
            <a:ext cx="84108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表</a:t>
            </a:r>
            <a:r>
              <a:rPr lang="en-US" altLang="zh-TW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5-15.  </a:t>
            </a:r>
            <a:r>
              <a:rPr lang="zh-TW" altLang="en-US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不同類型的教師心理健康之分布</a:t>
            </a:r>
            <a:r>
              <a:rPr lang="en-US" altLang="zh-TW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原始樣本，</a:t>
            </a:r>
            <a:r>
              <a:rPr lang="en-US" altLang="zh-TW" sz="2400" i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N</a:t>
            </a:r>
            <a:r>
              <a:rPr lang="en-US" altLang="zh-TW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=2400)</a:t>
            </a:r>
            <a:endParaRPr lang="zh-TW" altLang="en-US" sz="24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6" name="橢圓 5"/>
          <p:cNvSpPr/>
          <p:nvPr/>
        </p:nvSpPr>
        <p:spPr>
          <a:xfrm>
            <a:off x="2555776" y="5013176"/>
            <a:ext cx="2160240" cy="139033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橢圓 6"/>
          <p:cNvSpPr/>
          <p:nvPr/>
        </p:nvSpPr>
        <p:spPr>
          <a:xfrm>
            <a:off x="6588224" y="5013176"/>
            <a:ext cx="2232248" cy="144016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68117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07504" y="1988840"/>
            <a:ext cx="8928992" cy="280831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altLang="zh-TW" sz="6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6</a:t>
            </a:r>
            <a:r>
              <a:rPr lang="en-US" altLang="zh-TW" sz="6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.</a:t>
            </a:r>
          </a:p>
          <a:p>
            <a:pPr marL="0" indent="0" algn="ctr">
              <a:buNone/>
            </a:pPr>
            <a:r>
              <a:rPr lang="zh-TW" altLang="en-US" sz="6000" b="1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如何成為一位巔峰型</a:t>
            </a:r>
            <a:r>
              <a:rPr lang="zh-TW" altLang="en-US" sz="6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教師</a:t>
            </a:r>
            <a:endParaRPr lang="en-US" altLang="zh-TW" sz="6000" b="1" dirty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94383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>
            <a:normAutofit/>
          </a:bodyPr>
          <a:lstStyle/>
          <a:p>
            <a:r>
              <a:rPr lang="zh-TW" altLang="en-US" sz="5400" b="1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全面心理健康</a:t>
            </a:r>
            <a:r>
              <a:rPr lang="zh-TW" altLang="en-US" sz="5400" b="1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類型</a:t>
            </a:r>
            <a:endParaRPr lang="zh-TW" altLang="en-US" sz="54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417638"/>
            <a:ext cx="8277225" cy="4975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橢圓 5"/>
          <p:cNvSpPr/>
          <p:nvPr/>
        </p:nvSpPr>
        <p:spPr>
          <a:xfrm>
            <a:off x="2555776" y="5013176"/>
            <a:ext cx="2160240" cy="139033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橢圓 6"/>
          <p:cNvSpPr/>
          <p:nvPr/>
        </p:nvSpPr>
        <p:spPr>
          <a:xfrm>
            <a:off x="6588224" y="5013176"/>
            <a:ext cx="2232248" cy="144016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87214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23528" y="116632"/>
            <a:ext cx="8640960" cy="1143000"/>
          </a:xfrm>
        </p:spPr>
        <p:txBody>
          <a:bodyPr>
            <a:normAutofit/>
          </a:bodyPr>
          <a:lstStyle/>
          <a:p>
            <a:r>
              <a:rPr lang="zh-TW" altLang="zh-TW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全面</a:t>
            </a:r>
            <a:r>
              <a:rPr lang="zh-TW" altLang="zh-TW" sz="5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心理</a:t>
            </a:r>
            <a:r>
              <a:rPr lang="zh-TW" altLang="zh-TW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健康</a:t>
            </a:r>
            <a:r>
              <a:rPr lang="zh-TW" altLang="en-US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類型</a:t>
            </a:r>
            <a:endParaRPr lang="zh-TW" altLang="en-US" sz="5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23528" y="1628800"/>
            <a:ext cx="8568952" cy="496855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zh-TW" altLang="en-US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構成</a:t>
            </a:r>
            <a:r>
              <a:rPr lang="en-US" altLang="zh-TW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:</a:t>
            </a:r>
          </a:p>
          <a:p>
            <a:pPr marL="0" indent="0" algn="ctr">
              <a:buNone/>
            </a:pPr>
            <a:r>
              <a:rPr lang="zh-TW" altLang="en-US" sz="44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測量主軸一</a:t>
            </a:r>
            <a:r>
              <a:rPr lang="zh-TW" altLang="en-US" sz="4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</a:t>
            </a:r>
            <a:r>
              <a:rPr lang="zh-TW" altLang="en-US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主觀幸福感</a:t>
            </a:r>
            <a:endParaRPr lang="en-US" altLang="zh-TW" sz="4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zh-TW" altLang="en-US" sz="44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測量主軸二</a:t>
            </a:r>
            <a:r>
              <a:rPr lang="zh-TW" altLang="en-US" sz="4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</a:t>
            </a:r>
            <a:r>
              <a:rPr lang="zh-TW" altLang="en-US" sz="4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憂鬱情緒</a:t>
            </a:r>
            <a:r>
              <a:rPr lang="en-US" altLang="zh-TW" sz="4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4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感</a:t>
            </a:r>
            <a:r>
              <a:rPr lang="en-US" altLang="zh-TW" sz="4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</a:p>
          <a:p>
            <a:pPr marL="0" indent="0" algn="ctr">
              <a:buNone/>
            </a:pPr>
            <a:endParaRPr lang="en-US" altLang="zh-TW" sz="1200" b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zh-TW" altLang="en-U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解方</a:t>
            </a:r>
            <a:r>
              <a:rPr lang="en-US" altLang="zh-TW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:</a:t>
            </a:r>
          </a:p>
          <a:p>
            <a:pPr marL="0" indent="0" algn="ctr">
              <a:buNone/>
            </a:pPr>
            <a:r>
              <a:rPr lang="zh-TW" altLang="en-US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一、</a:t>
            </a:r>
            <a:r>
              <a:rPr lang="zh-TW" altLang="en-US" sz="4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提升幸福感的方法</a:t>
            </a:r>
            <a:endParaRPr lang="en-US" altLang="zh-TW" sz="4400" b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zh-TW" altLang="en-US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二、</a:t>
            </a:r>
            <a:r>
              <a:rPr lang="zh-TW" altLang="en-US" sz="4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降低憂鬱情緒</a:t>
            </a:r>
            <a:r>
              <a:rPr lang="en-US" altLang="zh-TW" sz="4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4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感</a:t>
            </a:r>
            <a:r>
              <a:rPr lang="en-US" altLang="zh-TW" sz="4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</a:p>
          <a:p>
            <a:pPr marL="0" indent="0" algn="ctr">
              <a:buNone/>
            </a:pPr>
            <a:endParaRPr lang="en-US" altLang="zh-TW" sz="4400" b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zh-TW" sz="28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	</a:t>
            </a:r>
            <a:endParaRPr lang="zh-TW" altLang="en-US" sz="2800" b="1" dirty="0">
              <a:solidFill>
                <a:srgbClr val="0000FF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045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5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一、提升幸福</a:t>
            </a:r>
            <a:r>
              <a:rPr lang="zh-TW" altLang="en-US" sz="5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感的</a:t>
            </a:r>
            <a:r>
              <a:rPr lang="zh-TW" altLang="en-US" sz="5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方法</a:t>
            </a:r>
            <a:endParaRPr lang="zh-TW" altLang="en-US" sz="5400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31504" y="2276872"/>
            <a:ext cx="8229600" cy="388843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altLang="zh-TW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1.</a:t>
            </a:r>
            <a:r>
              <a:rPr lang="zh-TW" altLang="en-US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找到</a:t>
            </a:r>
            <a:r>
              <a:rPr lang="zh-TW" altLang="en-US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</a:rPr>
              <a:t>以</a:t>
            </a:r>
            <a:r>
              <a:rPr lang="zh-TW" altLang="en-US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</a:rPr>
              <a:t>教師為天命的幸福</a:t>
            </a:r>
            <a:r>
              <a:rPr lang="zh-TW" altLang="en-US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</a:rPr>
              <a:t>工作</a:t>
            </a:r>
            <a:endParaRPr lang="en-US" altLang="zh-TW" sz="40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標楷體" pitchFamily="65" charset="-120"/>
            </a:endParaRPr>
          </a:p>
          <a:p>
            <a:pPr marL="0" indent="0" algn="ctr">
              <a:buNone/>
            </a:pPr>
            <a:r>
              <a:rPr lang="en-US" altLang="zh-TW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</a:rPr>
              <a:t>2.</a:t>
            </a:r>
            <a:r>
              <a:rPr lang="zh-TW" altLang="en-US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</a:rPr>
              <a:t>練習十種促進</a:t>
            </a:r>
            <a:r>
              <a:rPr lang="zh-TW" altLang="en-US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</a:rPr>
              <a:t>幸福的簡易方法</a:t>
            </a:r>
            <a:endParaRPr lang="en-US" altLang="zh-TW" sz="40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標楷體" pitchFamily="65" charset="-120"/>
            </a:endParaRPr>
          </a:p>
          <a:p>
            <a:pPr marL="0" indent="0" algn="ctr">
              <a:buNone/>
            </a:pPr>
            <a:r>
              <a:rPr lang="en-US" altLang="zh-TW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</a:rPr>
              <a:t>3.</a:t>
            </a:r>
            <a:r>
              <a:rPr lang="zh-TW" altLang="en-US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學習壓力調適方法</a:t>
            </a:r>
            <a:endParaRPr lang="en-US" altLang="zh-TW" sz="40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標楷體" pitchFamily="65" charset="-120"/>
            </a:endParaRPr>
          </a:p>
          <a:p>
            <a:pPr marL="0" indent="0" algn="ctr">
              <a:buNone/>
            </a:pPr>
            <a:r>
              <a:rPr lang="en-US" altLang="zh-TW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</a:rPr>
              <a:t>4.</a:t>
            </a:r>
            <a:r>
              <a:rPr lang="zh-TW" altLang="en-US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</a:rPr>
              <a:t>提升</a:t>
            </a:r>
            <a:r>
              <a:rPr lang="zh-TW" altLang="en-US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</a:rPr>
              <a:t>教師自我效能</a:t>
            </a:r>
            <a:endParaRPr lang="en-US" altLang="zh-TW" sz="40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538428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title"/>
          </p:nvPr>
        </p:nvSpPr>
        <p:spPr>
          <a:xfrm>
            <a:off x="251520" y="274638"/>
            <a:ext cx="8568952" cy="1143000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zh-TW" sz="4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</a:rPr>
              <a:t>1</a:t>
            </a:r>
            <a:r>
              <a:rPr lang="zh-TW" altLang="en-US" sz="4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</a:rPr>
              <a:t>、以教師為天命的幸福工作</a:t>
            </a:r>
          </a:p>
        </p:txBody>
      </p:sp>
      <p:sp>
        <p:nvSpPr>
          <p:cNvPr id="81924" name="Rectangle 4"/>
          <p:cNvSpPr>
            <a:spLocks noGrp="1"/>
          </p:cNvSpPr>
          <p:nvPr>
            <p:ph idx="1"/>
          </p:nvPr>
        </p:nvSpPr>
        <p:spPr>
          <a:xfrm>
            <a:off x="243709" y="1628800"/>
            <a:ext cx="8642350" cy="5085308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TW" sz="28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		</a:t>
            </a:r>
            <a:r>
              <a:rPr lang="zh-TW" altLang="en-US" sz="28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在學術定義上，工作有三種不同層次：</a:t>
            </a:r>
            <a:endParaRPr lang="en-US" altLang="zh-TW" sz="28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eaLnBrk="1" hangingPunct="1">
              <a:lnSpc>
                <a:spcPct val="90000"/>
              </a:lnSpc>
              <a:spcBef>
                <a:spcPct val="0"/>
              </a:spcBef>
              <a:buFontTx/>
              <a:buNone/>
              <a:defRPr/>
            </a:pPr>
            <a:endParaRPr lang="zh-TW" altLang="en-US" sz="12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eaLnBrk="1" hangingPunct="1">
              <a:lnSpc>
                <a:spcPct val="90000"/>
              </a:lnSpc>
              <a:spcBef>
                <a:spcPct val="0"/>
              </a:spcBef>
              <a:buFontTx/>
              <a:buNone/>
              <a:defRPr/>
            </a:pPr>
            <a:r>
              <a:rPr lang="zh-TW" altLang="en-US" sz="28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職業</a:t>
            </a:r>
            <a:r>
              <a:rPr lang="zh-TW" altLang="en-US" sz="2800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（</a:t>
            </a:r>
            <a:r>
              <a:rPr lang="en-US" altLang="zh-TW" sz="2800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job</a:t>
            </a:r>
            <a:r>
              <a:rPr lang="zh-TW" altLang="en-US" sz="2800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）：</a:t>
            </a:r>
            <a:r>
              <a:rPr lang="zh-TW" altLang="en-US" sz="28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為了</a:t>
            </a:r>
            <a:r>
              <a:rPr lang="zh-TW" altLang="en-US" sz="2800" b="0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薪水</a:t>
            </a:r>
            <a:r>
              <a:rPr lang="zh-TW" altLang="en-US" sz="28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而做的工作，它只是達到目的（如：養家活口）的一種經濟手段。假如沒有薪水，你就不做了。</a:t>
            </a:r>
          </a:p>
          <a:p>
            <a:pPr eaLnBrk="1" hangingPunct="1">
              <a:lnSpc>
                <a:spcPct val="90000"/>
              </a:lnSpc>
              <a:spcBef>
                <a:spcPct val="0"/>
              </a:spcBef>
              <a:buFontTx/>
              <a:buNone/>
              <a:defRPr/>
            </a:pPr>
            <a:r>
              <a:rPr lang="zh-TW" altLang="en-US" sz="28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事業</a:t>
            </a:r>
            <a:r>
              <a:rPr lang="zh-TW" altLang="en-US" sz="2800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（</a:t>
            </a:r>
            <a:r>
              <a:rPr lang="en-US" altLang="zh-TW" sz="2800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career</a:t>
            </a:r>
            <a:r>
              <a:rPr lang="zh-TW" altLang="en-US" sz="2800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）：</a:t>
            </a:r>
            <a:r>
              <a:rPr lang="zh-TW" altLang="en-US" sz="28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為了</a:t>
            </a:r>
            <a:r>
              <a:rPr lang="zh-TW" altLang="en-US" sz="2800" b="0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成就、成功的滿足</a:t>
            </a:r>
            <a:r>
              <a:rPr lang="zh-TW" altLang="en-US" sz="28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而做的工作，對它你有更深的個人投資，並且透過</a:t>
            </a:r>
            <a:r>
              <a:rPr lang="zh-TW" altLang="en-US" sz="2800" b="0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升遷、晉級、加薪</a:t>
            </a:r>
            <a:r>
              <a:rPr lang="zh-TW" altLang="en-US" sz="28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來表達你的成就程度。假如升遷停止，你會開始去別的地方尋找滿足感和意義。</a:t>
            </a:r>
          </a:p>
          <a:p>
            <a:pPr eaLnBrk="1" hangingPunct="1">
              <a:lnSpc>
                <a:spcPct val="90000"/>
              </a:lnSpc>
              <a:spcBef>
                <a:spcPct val="0"/>
              </a:spcBef>
              <a:buFontTx/>
              <a:buNone/>
              <a:defRPr/>
            </a:pPr>
            <a:r>
              <a:rPr lang="zh-TW" altLang="en-US" sz="28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志業</a:t>
            </a:r>
            <a:r>
              <a:rPr lang="zh-TW" altLang="en-US" sz="2800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（</a:t>
            </a:r>
            <a:r>
              <a:rPr lang="en-US" altLang="zh-TW" sz="2800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calling</a:t>
            </a:r>
            <a:r>
              <a:rPr lang="zh-TW" altLang="en-US" sz="2800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）：</a:t>
            </a:r>
            <a:r>
              <a:rPr lang="zh-TW" altLang="en-US" sz="28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為了</a:t>
            </a:r>
            <a:r>
              <a:rPr lang="zh-TW" altLang="en-US" sz="2800" b="0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工作本身的價值與意義</a:t>
            </a:r>
            <a:r>
              <a:rPr lang="zh-TW" altLang="en-US" sz="28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而做的工作，對它你投入</a:t>
            </a:r>
            <a:r>
              <a:rPr lang="zh-TW" altLang="en-US" sz="2800" b="0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熱忱</a:t>
            </a:r>
            <a:r>
              <a:rPr lang="zh-TW" altLang="en-US" sz="28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，認為對它</a:t>
            </a:r>
            <a:r>
              <a:rPr lang="zh-TW" altLang="en-US" sz="2800" b="0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有貢獻</a:t>
            </a:r>
            <a:r>
              <a:rPr lang="zh-TW" altLang="en-US" sz="28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</a:t>
            </a:r>
            <a:r>
              <a:rPr lang="zh-TW" altLang="en-US" sz="2800" b="0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有意義</a:t>
            </a:r>
            <a:r>
              <a:rPr lang="zh-TW" altLang="en-US" sz="28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</a:t>
            </a:r>
            <a:r>
              <a:rPr lang="zh-TW" altLang="en-US" sz="2800" b="0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工作本身即帶來滿足</a:t>
            </a:r>
            <a:r>
              <a:rPr lang="zh-TW" altLang="en-US" sz="28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，而與薪水或升遷無關。即使升遷不再、薪水停止時，工作仍然繼續進行。</a:t>
            </a:r>
          </a:p>
        </p:txBody>
      </p:sp>
    </p:spTree>
    <p:extLst>
      <p:ext uri="{BB962C8B-B14F-4D97-AF65-F5344CB8AC3E}">
        <p14:creationId xmlns:p14="http://schemas.microsoft.com/office/powerpoint/2010/main" val="2913921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16632"/>
            <a:ext cx="8229600" cy="1143000"/>
          </a:xfrm>
          <a:extLst/>
        </p:spPr>
        <p:txBody>
          <a:bodyPr rtlCol="0">
            <a:normAutofit/>
          </a:bodyPr>
          <a:lstStyle/>
          <a:p>
            <a:pPr eaLnBrk="1" hangingPunct="1">
              <a:defRPr/>
            </a:pPr>
            <a:r>
              <a:rPr lang="zh-TW" altLang="en-US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標楷體" pitchFamily="65" charset="-120"/>
              </a:rPr>
              <a:t>傾聽天命的呼喚</a:t>
            </a:r>
          </a:p>
        </p:txBody>
      </p:sp>
      <p:sp>
        <p:nvSpPr>
          <p:cNvPr id="15363" name="Rectangle 3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5251722"/>
          </a:xfrm>
        </p:spPr>
        <p:txBody>
          <a:bodyPr>
            <a:normAutofit fontScale="85000" lnSpcReduction="20000"/>
          </a:bodyPr>
          <a:lstStyle/>
          <a:p>
            <a:pPr eaLnBrk="1" hangingPunct="1">
              <a:lnSpc>
                <a:spcPct val="80000"/>
              </a:lnSpc>
              <a:buFontTx/>
              <a:buNone/>
              <a:defRPr/>
            </a:pPr>
            <a:endParaRPr lang="zh-TW" altLang="en-US" sz="1400" dirty="0" smtClean="0"/>
          </a:p>
          <a:p>
            <a:pPr eaLnBrk="1" hangingPunct="1">
              <a:lnSpc>
                <a:spcPct val="110000"/>
              </a:lnSpc>
              <a:buFontTx/>
              <a:buNone/>
              <a:defRPr/>
            </a:pPr>
            <a:r>
              <a:rPr lang="zh-TW" altLang="en-US" sz="35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天命</a:t>
            </a:r>
            <a:r>
              <a:rPr lang="zh-TW" altLang="en-US" sz="3500" b="1" u="sng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（或</a:t>
            </a:r>
            <a:r>
              <a:rPr lang="zh-TW" altLang="en-US" sz="35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志業</a:t>
            </a:r>
            <a:r>
              <a:rPr lang="zh-TW" altLang="en-US" sz="3500" b="1" u="sng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）</a:t>
            </a:r>
            <a:r>
              <a:rPr lang="zh-TW" altLang="en-US" sz="3500" dirty="0" smtClean="0">
                <a:latin typeface="標楷體" pitchFamily="65" charset="-120"/>
                <a:ea typeface="標楷體" pitchFamily="65" charset="-120"/>
              </a:rPr>
              <a:t>，多半發生在你選擇做一項你暨</a:t>
            </a:r>
            <a:r>
              <a:rPr lang="zh-TW" altLang="en-US" sz="35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喜歡</a:t>
            </a:r>
            <a:r>
              <a:rPr lang="zh-TW" altLang="en-US" sz="3500" dirty="0" smtClean="0">
                <a:latin typeface="標楷體" pitchFamily="65" charset="-120"/>
                <a:ea typeface="標楷體" pitchFamily="65" charset="-120"/>
              </a:rPr>
              <a:t>又</a:t>
            </a:r>
            <a:r>
              <a:rPr lang="zh-TW" altLang="en-US" sz="35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擅長</a:t>
            </a:r>
            <a:r>
              <a:rPr lang="zh-TW" altLang="en-US" sz="3500" dirty="0" smtClean="0">
                <a:latin typeface="標楷體" pitchFamily="65" charset="-120"/>
                <a:ea typeface="標楷體" pitchFamily="65" charset="-120"/>
              </a:rPr>
              <a:t>的工作上，它通常需要你投入</a:t>
            </a:r>
            <a:r>
              <a:rPr lang="zh-TW" altLang="en-US" sz="35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熱忱</a:t>
            </a:r>
            <a:r>
              <a:rPr lang="zh-TW" altLang="en-US" sz="35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（</a:t>
            </a:r>
            <a:r>
              <a:rPr lang="zh-TW" altLang="en-US" sz="35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動機</a:t>
            </a:r>
            <a:r>
              <a:rPr lang="zh-TW" altLang="en-US" sz="35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＋</a:t>
            </a:r>
            <a:r>
              <a:rPr lang="zh-TW" altLang="en-US" sz="35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努力</a:t>
            </a:r>
            <a:r>
              <a:rPr lang="zh-TW" altLang="en-US" sz="35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＋</a:t>
            </a:r>
            <a:r>
              <a:rPr lang="zh-TW" altLang="en-US" sz="35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毅力</a:t>
            </a:r>
            <a:r>
              <a:rPr lang="zh-TW" altLang="en-US" sz="35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）</a:t>
            </a:r>
            <a:r>
              <a:rPr lang="zh-TW" altLang="en-US" sz="3500" dirty="0" smtClean="0">
                <a:latin typeface="標楷體" pitchFamily="65" charset="-120"/>
                <a:ea typeface="標楷體" pitchFamily="65" charset="-120"/>
              </a:rPr>
              <a:t>，若再加上獲得</a:t>
            </a:r>
            <a:r>
              <a:rPr lang="zh-TW" altLang="en-US" sz="35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表現機會</a:t>
            </a:r>
            <a:r>
              <a:rPr lang="zh-TW" altLang="en-US" sz="3500" dirty="0" smtClean="0">
                <a:latin typeface="標楷體" pitchFamily="65" charset="-120"/>
                <a:ea typeface="標楷體" pitchFamily="65" charset="-120"/>
              </a:rPr>
              <a:t>，你就能夠做出一番偉大的事業，獲得物質社會所讚許的成功與成就。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endParaRPr lang="zh-TW" altLang="en-US" sz="3500" dirty="0" smtClean="0"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buFontTx/>
              <a:buNone/>
              <a:defRPr/>
            </a:pPr>
            <a:r>
              <a:rPr lang="zh-TW" altLang="en-US" sz="3500" dirty="0" smtClean="0">
                <a:latin typeface="標楷體" pitchFamily="65" charset="-120"/>
                <a:ea typeface="標楷體" pitchFamily="65" charset="-120"/>
              </a:rPr>
              <a:t>選擇天命當成你的工作，並且在工作中</a:t>
            </a:r>
            <a:r>
              <a:rPr lang="zh-TW" altLang="en-US" sz="35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盡情發揮你的長處</a:t>
            </a:r>
            <a:r>
              <a:rPr lang="zh-TW" altLang="en-US" sz="3500" dirty="0" smtClean="0">
                <a:latin typeface="標楷體" pitchFamily="65" charset="-120"/>
                <a:ea typeface="標楷體" pitchFamily="65" charset="-120"/>
              </a:rPr>
              <a:t>，就容易從工作中體會</a:t>
            </a:r>
            <a:r>
              <a:rPr lang="zh-TW" altLang="en-US" sz="35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心流（福樂、忘我）</a:t>
            </a:r>
            <a:r>
              <a:rPr lang="zh-TW" altLang="en-US" sz="3500" dirty="0" smtClean="0">
                <a:latin typeface="標楷體" pitchFamily="65" charset="-120"/>
                <a:ea typeface="標楷體" pitchFamily="65" charset="-120"/>
              </a:rPr>
              <a:t>的經驗，進而提高你的幸福感。</a:t>
            </a:r>
            <a:endParaRPr lang="en-US" altLang="zh-TW" sz="3500" dirty="0" smtClean="0">
              <a:latin typeface="標楷體" pitchFamily="65" charset="-120"/>
              <a:ea typeface="標楷體" pitchFamily="65" charset="-120"/>
            </a:endParaRPr>
          </a:p>
          <a:p>
            <a:pPr marL="0" indent="0" algn="ctr">
              <a:buFontTx/>
              <a:buNone/>
              <a:defRPr/>
            </a:pPr>
            <a:endParaRPr lang="zh-TW" altLang="en-US" sz="3500" dirty="0">
              <a:latin typeface="標楷體" pitchFamily="65" charset="-120"/>
              <a:ea typeface="標楷體" pitchFamily="65" charset="-120"/>
            </a:endParaRPr>
          </a:p>
          <a:p>
            <a:pPr marL="0" indent="0" algn="ctr">
              <a:buFontTx/>
              <a:buNone/>
              <a:defRPr/>
            </a:pPr>
            <a:r>
              <a:rPr lang="zh-TW" altLang="en-US" sz="3500" dirty="0">
                <a:latin typeface="標楷體" pitchFamily="65" charset="-120"/>
                <a:ea typeface="標楷體" pitchFamily="65" charset="-120"/>
              </a:rPr>
              <a:t>～引自「</a:t>
            </a:r>
            <a:r>
              <a:rPr lang="zh-TW" altLang="en-US" sz="35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itchFamily="65" charset="-120"/>
                <a:ea typeface="標楷體" pitchFamily="65" charset="-120"/>
              </a:rPr>
              <a:t>讓天賦自由</a:t>
            </a:r>
            <a:r>
              <a:rPr lang="zh-TW" altLang="en-US" sz="3500" dirty="0">
                <a:latin typeface="標楷體" pitchFamily="65" charset="-120"/>
                <a:ea typeface="標楷體" pitchFamily="65" charset="-120"/>
              </a:rPr>
              <a:t>」一書</a:t>
            </a:r>
            <a:r>
              <a:rPr lang="zh-TW" altLang="en-US" sz="3500" dirty="0" smtClean="0">
                <a:latin typeface="標楷體" pitchFamily="65" charset="-120"/>
                <a:ea typeface="標楷體" pitchFamily="65" charset="-120"/>
              </a:rPr>
              <a:t>～</a:t>
            </a:r>
          </a:p>
        </p:txBody>
      </p:sp>
    </p:spTree>
    <p:extLst>
      <p:ext uri="{BB962C8B-B14F-4D97-AF65-F5344CB8AC3E}">
        <p14:creationId xmlns:p14="http://schemas.microsoft.com/office/powerpoint/2010/main" val="2383941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標題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r>
              <a:rPr lang="zh-TW" altLang="en-US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找到自己的天命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0825" y="1484313"/>
            <a:ext cx="8642350" cy="5184775"/>
          </a:xfrm>
        </p:spPr>
        <p:txBody>
          <a:bodyPr>
            <a:normAutofit/>
          </a:bodyPr>
          <a:lstStyle/>
          <a:p>
            <a:pPr marL="0" indent="0">
              <a:buNone/>
              <a:defRPr/>
            </a:pPr>
            <a:r>
              <a:rPr lang="en-US" altLang="zh-TW" sz="2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1.</a:t>
            </a:r>
            <a:r>
              <a:rPr lang="zh-TW" altLang="en-US" sz="2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了解教師的能力特質</a:t>
            </a:r>
            <a:endParaRPr lang="en-US" altLang="zh-TW" sz="2400" b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  <a:defRPr/>
            </a:pPr>
            <a:r>
              <a:rPr lang="zh-TW" altLang="en-US" sz="24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熱愛</a:t>
            </a:r>
            <a:r>
              <a:rPr lang="zh-TW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學習</a:t>
            </a:r>
            <a:r>
              <a:rPr lang="en-US" altLang="zh-TW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喜愛閱讀</a:t>
            </a:r>
            <a:r>
              <a:rPr lang="zh-TW" altLang="en-US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</a:t>
            </a:r>
            <a:r>
              <a:rPr lang="zh-TW" alt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熱愛學習、</a:t>
            </a:r>
            <a:r>
              <a:rPr lang="zh-TW" alt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喜歡</a:t>
            </a:r>
            <a:r>
              <a:rPr lang="zh-TW" alt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分享知識或技能</a:t>
            </a:r>
            <a:r>
              <a:rPr lang="en-US" altLang="zh-TW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</a:p>
          <a:p>
            <a:pPr marL="0" indent="0">
              <a:buNone/>
              <a:defRPr/>
            </a:pPr>
            <a:r>
              <a:rPr lang="en-US" altLang="zh-TW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zh-TW" altLang="en-US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</a:t>
            </a:r>
            <a:r>
              <a:rPr lang="zh-TW" altLang="en-US" sz="24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擅長</a:t>
            </a:r>
            <a:r>
              <a:rPr lang="zh-TW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教學</a:t>
            </a:r>
            <a:r>
              <a:rPr lang="en-US" altLang="zh-TW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擅長表達</a:t>
            </a:r>
            <a:r>
              <a:rPr lang="zh-TW" altLang="en-US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</a:t>
            </a:r>
            <a:r>
              <a:rPr lang="zh-TW" alt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說話或書寫</a:t>
            </a:r>
            <a:r>
              <a:rPr lang="en-US" altLang="zh-TW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</a:p>
          <a:p>
            <a:pPr marL="0" indent="0">
              <a:buNone/>
              <a:defRPr/>
            </a:pPr>
            <a:r>
              <a:rPr lang="zh-TW" altLang="en-US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「</a:t>
            </a:r>
            <a:r>
              <a:rPr lang="zh-TW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教師</a:t>
            </a:r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」這</a:t>
            </a:r>
            <a:r>
              <a:rPr lang="zh-TW" altLang="en-US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行業可能即是</a:t>
            </a:r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你的</a:t>
            </a:r>
            <a:r>
              <a:rPr lang="zh-TW" alt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天命</a:t>
            </a:r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所在</a:t>
            </a:r>
            <a:r>
              <a:rPr lang="zh-TW" altLang="en-US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，亦是</a:t>
            </a:r>
            <a:r>
              <a:rPr lang="zh-TW" altLang="en-U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幸福</a:t>
            </a:r>
            <a:r>
              <a:rPr lang="zh-TW" alt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工作</a:t>
            </a:r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所在。</a:t>
            </a:r>
            <a:endParaRPr lang="en-US" altLang="zh-TW" sz="24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FontTx/>
              <a:buNone/>
              <a:defRPr/>
            </a:pPr>
            <a:r>
              <a:rPr lang="en-US" altLang="zh-TW" sz="2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2.</a:t>
            </a:r>
            <a:r>
              <a:rPr lang="zh-TW" altLang="zh-TW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尋找快樂</a:t>
            </a:r>
            <a:r>
              <a:rPr lang="en-US" altLang="zh-TW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自己喜歡</a:t>
            </a:r>
            <a:r>
              <a:rPr lang="zh-TW" altLang="en-US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的事</a:t>
            </a:r>
            <a:r>
              <a:rPr lang="en-US" altLang="zh-TW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</a:p>
          <a:p>
            <a:pPr marL="0" indent="0">
              <a:buNone/>
              <a:defRPr/>
            </a:pPr>
            <a:r>
              <a:rPr lang="zh-TW" altLang="en-US" sz="2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</a:t>
            </a:r>
            <a:r>
              <a:rPr lang="zh-TW" altLang="zh-TW" sz="2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填寫</a:t>
            </a:r>
            <a:r>
              <a:rPr lang="zh-TW" altLang="zh-TW" sz="2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情緒狀態自我評估表</a:t>
            </a:r>
            <a:r>
              <a:rPr lang="zh-TW" altLang="en-US" sz="2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endParaRPr lang="zh-TW" altLang="zh-TW" sz="24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FontTx/>
              <a:buNone/>
              <a:defRPr/>
            </a:pPr>
            <a:r>
              <a:rPr lang="en-US" altLang="zh-TW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3.</a:t>
            </a:r>
            <a:r>
              <a:rPr lang="zh-TW" altLang="zh-TW" sz="2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尋找</a:t>
            </a:r>
            <a:r>
              <a:rPr lang="zh-TW" altLang="en-US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長處</a:t>
            </a:r>
            <a:r>
              <a:rPr lang="en-US" altLang="zh-TW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自己擅長</a:t>
            </a:r>
            <a:r>
              <a:rPr lang="zh-TW" altLang="en-US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的事</a:t>
            </a:r>
            <a:r>
              <a:rPr lang="en-US" altLang="zh-TW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</a:p>
          <a:p>
            <a:pPr marL="0" indent="0">
              <a:buNone/>
              <a:defRPr/>
            </a:pPr>
            <a:r>
              <a:rPr lang="zh-TW" altLang="en-US" sz="2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</a:t>
            </a:r>
            <a:r>
              <a:rPr lang="zh-TW" altLang="zh-TW" sz="2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填寫</a:t>
            </a:r>
            <a:r>
              <a:rPr lang="zh-TW" altLang="zh-TW" sz="2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二十四項長處簡易測量</a:t>
            </a:r>
            <a:r>
              <a:rPr lang="zh-TW" altLang="en-US" sz="2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量</a:t>
            </a:r>
            <a:r>
              <a:rPr lang="zh-TW" altLang="zh-TW" sz="2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表</a:t>
            </a:r>
            <a:r>
              <a:rPr lang="zh-TW" altLang="en-US" sz="2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endParaRPr lang="en-US" altLang="zh-TW" sz="2400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FontTx/>
              <a:buNone/>
              <a:defRPr/>
            </a:pPr>
            <a:r>
              <a:rPr lang="en-US" altLang="zh-TW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4.</a:t>
            </a:r>
            <a:r>
              <a:rPr lang="zh-TW" altLang="en-US" sz="2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以</a:t>
            </a:r>
            <a:r>
              <a:rPr lang="zh-TW" altLang="en-US" sz="2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心流</a:t>
            </a:r>
            <a:r>
              <a:rPr lang="zh-TW" altLang="en-US" sz="2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作為判斷的依歸，找到</a:t>
            </a:r>
            <a:r>
              <a:rPr lang="zh-TW" altLang="en-US" sz="2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天命所在</a:t>
            </a:r>
            <a:r>
              <a:rPr lang="zh-TW" altLang="en-US" sz="2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的幸福工作</a:t>
            </a:r>
            <a:endParaRPr lang="en-US" altLang="zh-TW" sz="2400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 algn="ctr">
              <a:buFontTx/>
              <a:buNone/>
              <a:defRPr/>
            </a:pPr>
            <a:r>
              <a:rPr lang="zh-TW" altLang="en-US" sz="28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（</a:t>
            </a:r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我對</a:t>
            </a:r>
            <a:r>
              <a:rPr lang="zh-TW" altLang="zh-TW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幸福工作</a:t>
            </a:r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的定義：「</a:t>
            </a:r>
            <a:r>
              <a:rPr lang="zh-TW" altLang="zh-TW" sz="24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老闆付你薪水，請你做你最擅長又喜歡的工作</a:t>
            </a:r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」。</a:t>
            </a:r>
            <a:r>
              <a:rPr lang="zh-TW" altLang="en-US" sz="28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）</a:t>
            </a:r>
            <a:endParaRPr lang="en-US" altLang="zh-TW" sz="28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FontTx/>
              <a:buNone/>
              <a:defRPr/>
            </a:pPr>
            <a:endParaRPr lang="en-US" altLang="zh-TW" sz="24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FontTx/>
              <a:buNone/>
              <a:defRPr/>
            </a:pPr>
            <a:endParaRPr lang="en-US" altLang="zh-TW" sz="24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FontTx/>
              <a:buNone/>
              <a:defRPr/>
            </a:pPr>
            <a:endParaRPr lang="zh-TW" altLang="en-US" sz="24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4139952" y="3694668"/>
            <a:ext cx="25409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（</a:t>
            </a:r>
            <a:r>
              <a:rPr lang="zh-TW" altLang="en-US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引自余民寧（</a:t>
            </a:r>
            <a:r>
              <a:rPr lang="en-US" altLang="zh-TW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2015</a:t>
            </a:r>
            <a:r>
              <a:rPr lang="zh-TW" altLang="en-US" b="1" dirty="0" smtClean="0">
                <a:solidFill>
                  <a:srgbClr val="0000FF"/>
                </a:solidFill>
              </a:rPr>
              <a:t>）</a:t>
            </a:r>
            <a:r>
              <a:rPr lang="zh-TW" altLang="en-US" dirty="0" smtClean="0"/>
              <a:t>）</a:t>
            </a:r>
            <a:endParaRPr lang="zh-TW" altLang="en-US" dirty="0"/>
          </a:p>
        </p:txBody>
      </p:sp>
      <p:sp>
        <p:nvSpPr>
          <p:cNvPr id="5" name="文字方塊 4"/>
          <p:cNvSpPr txBox="1"/>
          <p:nvPr/>
        </p:nvSpPr>
        <p:spPr>
          <a:xfrm>
            <a:off x="5004048" y="4581128"/>
            <a:ext cx="25409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/>
              <a:t>（</a:t>
            </a:r>
            <a:r>
              <a:rPr lang="zh-TW" altLang="en-US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引自余民寧（</a:t>
            </a:r>
            <a:r>
              <a:rPr lang="en-US" altLang="zh-TW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2015</a:t>
            </a:r>
            <a:r>
              <a:rPr lang="zh-TW" altLang="en-US" b="1" dirty="0" smtClean="0">
                <a:solidFill>
                  <a:srgbClr val="0000FF"/>
                </a:solidFill>
              </a:rPr>
              <a:t>）</a:t>
            </a:r>
            <a:r>
              <a:rPr lang="zh-TW" altLang="en-US" dirty="0" smtClean="0"/>
              <a:t>）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124046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317946" y="0"/>
            <a:ext cx="8713788" cy="1008062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zh-TW" altLang="en-US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</a:rPr>
              <a:t>人生的最佳經驗</a:t>
            </a:r>
            <a:r>
              <a:rPr lang="en-US" altLang="zh-TW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</a:rPr>
              <a:t>—</a:t>
            </a:r>
            <a:r>
              <a:rPr lang="zh-TW" altLang="en-US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</a:rPr>
              <a:t>心流</a:t>
            </a:r>
            <a:r>
              <a:rPr lang="en-US" altLang="zh-TW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</a:rPr>
              <a:t>(</a:t>
            </a:r>
            <a:r>
              <a:rPr lang="zh-TW" altLang="en-US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</a:rPr>
              <a:t>忘我</a:t>
            </a:r>
            <a:r>
              <a:rPr lang="en-US" altLang="zh-TW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</a:rPr>
              <a:t>)</a:t>
            </a:r>
            <a:endParaRPr lang="zh-TW" altLang="en-US" sz="54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17411" name="Rectangle 3"/>
          <p:cNvSpPr>
            <a:spLocks noGrp="1"/>
          </p:cNvSpPr>
          <p:nvPr>
            <p:ph idx="1"/>
          </p:nvPr>
        </p:nvSpPr>
        <p:spPr>
          <a:xfrm>
            <a:off x="457200" y="1196975"/>
            <a:ext cx="8435280" cy="5544393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  <a:buNone/>
              <a:defRPr/>
            </a:pPr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當</a:t>
            </a:r>
            <a:r>
              <a:rPr lang="zh-TW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工作的挑戰</a:t>
            </a:r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與</a:t>
            </a:r>
            <a:r>
              <a:rPr lang="zh-TW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你的能力（才華、天賦）</a:t>
            </a:r>
            <a:r>
              <a:rPr lang="zh-TW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旗鼓相當</a:t>
            </a:r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時，心流（忘我經驗）就會產生。</a:t>
            </a:r>
            <a:r>
              <a:rPr lang="zh-TW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滿足感</a:t>
            </a:r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的一個最高境界便稱作「</a:t>
            </a:r>
            <a:r>
              <a:rPr lang="zh-TW" altLang="en-US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心流、福樂、忘我</a:t>
            </a:r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」（</a:t>
            </a:r>
            <a:r>
              <a:rPr lang="en-US" altLang="zh-TW" sz="2400" i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flow</a:t>
            </a:r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），即是指我們</a:t>
            </a:r>
            <a:r>
              <a:rPr lang="zh-TW" alt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全心全力投入在做某件事情時的感覺</a:t>
            </a:r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endParaRPr lang="en-US" altLang="zh-TW" sz="24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Tx/>
              <a:buNone/>
              <a:defRPr/>
            </a:pPr>
            <a:endParaRPr lang="en-US" altLang="zh-TW" sz="8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標楷體" pitchFamily="65" charset="-120"/>
            </a:endParaRPr>
          </a:p>
          <a:p>
            <a:pPr>
              <a:lnSpc>
                <a:spcPct val="90000"/>
              </a:lnSpc>
              <a:buNone/>
              <a:defRPr/>
            </a:pPr>
            <a:r>
              <a:rPr lang="en-US" altLang="zh-TW" sz="24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</a:rPr>
              <a:t>Csikszentmihalyi</a:t>
            </a:r>
            <a:r>
              <a:rPr lang="zh-TW" altLang="en-US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</a:rPr>
              <a:t> 教授對</a:t>
            </a:r>
            <a:r>
              <a:rPr lang="zh-TW" altLang="en-US" sz="2400" dirty="0">
                <a:latin typeface="標楷體" pitchFamily="65" charset="-120"/>
                <a:ea typeface="標楷體" pitchFamily="65" charset="-120"/>
              </a:rPr>
              <a:t>「</a:t>
            </a:r>
            <a:r>
              <a:rPr lang="zh-TW" altLang="en-US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</a:rPr>
              <a:t>心流</a:t>
            </a:r>
            <a:r>
              <a:rPr lang="zh-TW" altLang="en-US" sz="2400" dirty="0">
                <a:latin typeface="標楷體" pitchFamily="65" charset="-120"/>
                <a:ea typeface="標楷體" pitchFamily="65" charset="-120"/>
              </a:rPr>
              <a:t>」</a:t>
            </a:r>
            <a:r>
              <a:rPr lang="zh-TW" altLang="en-US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</a:rPr>
              <a:t>的看法：</a:t>
            </a:r>
            <a:endParaRPr lang="en-US" altLang="zh-TW" sz="2400" b="1" dirty="0" smtClean="0">
              <a:latin typeface="Times New Roman" pitchFamily="18" charset="0"/>
              <a:ea typeface="標楷體" pitchFamily="65" charset="-120"/>
            </a:endParaRPr>
          </a:p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r>
              <a:rPr lang="en-US" altLang="zh-TW" sz="2400" dirty="0" smtClean="0">
                <a:latin typeface="Times New Roman" pitchFamily="18" charset="0"/>
                <a:ea typeface="標楷體" pitchFamily="65" charset="-120"/>
              </a:rPr>
              <a:t>1.</a:t>
            </a:r>
            <a:r>
              <a:rPr lang="zh-TW" altLang="en-US" sz="2400" dirty="0" smtClean="0">
                <a:latin typeface="Times New Roman" pitchFamily="18" charset="0"/>
                <a:ea typeface="標楷體" pitchFamily="65" charset="-120"/>
              </a:rPr>
              <a:t>做的事具有</a:t>
            </a:r>
            <a:r>
              <a:rPr lang="zh-TW" altLang="en-US" sz="2400" b="1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挑戰性</a:t>
            </a:r>
            <a:r>
              <a:rPr lang="zh-TW" altLang="en-US" sz="2400" dirty="0" smtClean="0">
                <a:latin typeface="Times New Roman" pitchFamily="18" charset="0"/>
                <a:ea typeface="標楷體" pitchFamily="65" charset="-120"/>
              </a:rPr>
              <a:t>，需要</a:t>
            </a:r>
            <a:r>
              <a:rPr lang="zh-TW" altLang="en-US" sz="2400" b="1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技術</a:t>
            </a:r>
            <a:r>
              <a:rPr lang="zh-TW" altLang="en-US" sz="2400" dirty="0" smtClean="0">
                <a:latin typeface="Times New Roman" pitchFamily="18" charset="0"/>
                <a:ea typeface="標楷體" pitchFamily="65" charset="-120"/>
              </a:rPr>
              <a:t>。</a:t>
            </a:r>
          </a:p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r>
              <a:rPr lang="en-US" altLang="zh-TW" sz="2400" dirty="0" smtClean="0">
                <a:latin typeface="Times New Roman" pitchFamily="18" charset="0"/>
                <a:ea typeface="標楷體" pitchFamily="65" charset="-120"/>
              </a:rPr>
              <a:t>2.</a:t>
            </a:r>
            <a:r>
              <a:rPr lang="zh-TW" altLang="en-US" sz="2400" dirty="0" smtClean="0">
                <a:latin typeface="Times New Roman" pitchFamily="18" charset="0"/>
                <a:ea typeface="標楷體" pitchFamily="65" charset="-120"/>
              </a:rPr>
              <a:t>做時，需要</a:t>
            </a:r>
            <a:r>
              <a:rPr lang="zh-TW" altLang="en-US" sz="2400" b="1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專心</a:t>
            </a:r>
            <a:r>
              <a:rPr lang="zh-TW" altLang="en-US" sz="2400" dirty="0" smtClean="0">
                <a:latin typeface="Times New Roman" pitchFamily="18" charset="0"/>
                <a:ea typeface="標楷體" pitchFamily="65" charset="-120"/>
              </a:rPr>
              <a:t>。</a:t>
            </a:r>
          </a:p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r>
              <a:rPr lang="en-US" altLang="zh-TW" sz="2400" dirty="0" smtClean="0">
                <a:latin typeface="Times New Roman" pitchFamily="18" charset="0"/>
                <a:ea typeface="標楷體" pitchFamily="65" charset="-120"/>
              </a:rPr>
              <a:t>3.</a:t>
            </a:r>
            <a:r>
              <a:rPr lang="zh-TW" altLang="en-US" sz="2400" dirty="0" smtClean="0">
                <a:latin typeface="Times New Roman" pitchFamily="18" charset="0"/>
                <a:ea typeface="標楷體" pitchFamily="65" charset="-120"/>
              </a:rPr>
              <a:t>有明顯的</a:t>
            </a:r>
            <a:r>
              <a:rPr lang="zh-TW" altLang="en-US" sz="2400" b="1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目標</a:t>
            </a:r>
            <a:r>
              <a:rPr lang="zh-TW" altLang="en-US" sz="2400" dirty="0" smtClean="0">
                <a:latin typeface="Times New Roman" pitchFamily="18" charset="0"/>
                <a:ea typeface="標楷體" pitchFamily="65" charset="-120"/>
              </a:rPr>
              <a:t>。</a:t>
            </a:r>
          </a:p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r>
              <a:rPr lang="en-US" altLang="zh-TW" sz="2400" dirty="0" smtClean="0">
                <a:latin typeface="Times New Roman" pitchFamily="18" charset="0"/>
                <a:ea typeface="標楷體" pitchFamily="65" charset="-120"/>
              </a:rPr>
              <a:t>4.</a:t>
            </a:r>
            <a:r>
              <a:rPr lang="zh-TW" altLang="en-US" sz="2400" dirty="0" smtClean="0">
                <a:latin typeface="Times New Roman" pitchFamily="18" charset="0"/>
                <a:ea typeface="標楷體" pitchFamily="65" charset="-120"/>
              </a:rPr>
              <a:t>有立即</a:t>
            </a:r>
            <a:r>
              <a:rPr lang="zh-TW" altLang="en-US" sz="2400" b="1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回饋</a:t>
            </a:r>
            <a:r>
              <a:rPr lang="zh-TW" altLang="en-US" sz="2400" dirty="0" smtClean="0">
                <a:latin typeface="Times New Roman" pitchFamily="18" charset="0"/>
                <a:ea typeface="標楷體" pitchFamily="65" charset="-120"/>
              </a:rPr>
              <a:t>。</a:t>
            </a:r>
          </a:p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r>
              <a:rPr lang="en-US" altLang="zh-TW" sz="2400" dirty="0" smtClean="0">
                <a:latin typeface="Times New Roman" pitchFamily="18" charset="0"/>
                <a:ea typeface="標楷體" pitchFamily="65" charset="-120"/>
              </a:rPr>
              <a:t>5.</a:t>
            </a:r>
            <a:r>
              <a:rPr lang="zh-TW" altLang="en-US" sz="2400" dirty="0" smtClean="0">
                <a:latin typeface="Times New Roman" pitchFamily="18" charset="0"/>
                <a:ea typeface="標楷體" pitchFamily="65" charset="-120"/>
              </a:rPr>
              <a:t>深深的</a:t>
            </a:r>
            <a:r>
              <a:rPr lang="zh-TW" altLang="en-US" sz="2400" b="1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投入</a:t>
            </a:r>
            <a:r>
              <a:rPr lang="zh-TW" altLang="en-US" sz="2400" dirty="0" smtClean="0">
                <a:latin typeface="Times New Roman" pitchFamily="18" charset="0"/>
                <a:ea typeface="標楷體" pitchFamily="65" charset="-120"/>
              </a:rPr>
              <a:t>作業中。</a:t>
            </a:r>
          </a:p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r>
              <a:rPr lang="en-US" altLang="zh-TW" sz="2400" dirty="0" smtClean="0">
                <a:latin typeface="Times New Roman" pitchFamily="18" charset="0"/>
                <a:ea typeface="標楷體" pitchFamily="65" charset="-120"/>
              </a:rPr>
              <a:t>6.</a:t>
            </a:r>
            <a:r>
              <a:rPr lang="zh-TW" altLang="en-US" sz="2400" dirty="0" smtClean="0">
                <a:latin typeface="Times New Roman" pitchFamily="18" charset="0"/>
                <a:ea typeface="標楷體" pitchFamily="65" charset="-120"/>
              </a:rPr>
              <a:t>對一切有自我</a:t>
            </a:r>
            <a:r>
              <a:rPr lang="zh-TW" altLang="en-US" sz="2400" b="1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控制感</a:t>
            </a:r>
            <a:r>
              <a:rPr lang="zh-TW" altLang="en-US" sz="2400" dirty="0" smtClean="0">
                <a:latin typeface="Times New Roman" pitchFamily="18" charset="0"/>
                <a:ea typeface="標楷體" pitchFamily="65" charset="-120"/>
              </a:rPr>
              <a:t>。</a:t>
            </a:r>
          </a:p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r>
              <a:rPr lang="en-US" altLang="zh-TW" sz="2400" dirty="0" smtClean="0">
                <a:latin typeface="Times New Roman" pitchFamily="18" charset="0"/>
                <a:ea typeface="標楷體" pitchFamily="65" charset="-120"/>
              </a:rPr>
              <a:t>7.</a:t>
            </a:r>
            <a:r>
              <a:rPr lang="zh-TW" altLang="en-US" sz="2400" dirty="0" smtClean="0">
                <a:latin typeface="Times New Roman" pitchFamily="18" charset="0"/>
                <a:ea typeface="標楷體" pitchFamily="65" charset="-120"/>
              </a:rPr>
              <a:t>感到</a:t>
            </a:r>
            <a:r>
              <a:rPr lang="zh-TW" altLang="en-US" sz="2400" b="1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自我的消失</a:t>
            </a:r>
            <a:r>
              <a:rPr lang="zh-TW" altLang="en-US" sz="2400" dirty="0" smtClean="0">
                <a:latin typeface="Times New Roman" pitchFamily="18" charset="0"/>
                <a:ea typeface="標楷體" pitchFamily="65" charset="-120"/>
              </a:rPr>
              <a:t>。</a:t>
            </a:r>
          </a:p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r>
              <a:rPr lang="en-US" altLang="zh-TW" sz="2400" dirty="0" smtClean="0">
                <a:latin typeface="Times New Roman" pitchFamily="18" charset="0"/>
                <a:ea typeface="標楷體" pitchFamily="65" charset="-120"/>
              </a:rPr>
              <a:t>8.</a:t>
            </a:r>
            <a:r>
              <a:rPr lang="zh-TW" altLang="en-US" sz="2400" b="1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時間停止</a:t>
            </a:r>
            <a:r>
              <a:rPr lang="zh-TW" altLang="en-US" sz="2400" dirty="0" smtClean="0">
                <a:latin typeface="Times New Roman" pitchFamily="18" charset="0"/>
                <a:ea typeface="標楷體" pitchFamily="65" charset="-120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2343152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158" name="Rectangle 62"/>
          <p:cNvSpPr>
            <a:spLocks noGrp="1" noChangeArrowheads="1"/>
          </p:cNvSpPr>
          <p:nvPr>
            <p:ph type="title"/>
          </p:nvPr>
        </p:nvSpPr>
        <p:spPr>
          <a:xfrm>
            <a:off x="323850" y="260350"/>
            <a:ext cx="8229600" cy="1143000"/>
          </a:xfr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rtlCol="0">
            <a:normAutofit/>
          </a:bodyPr>
          <a:lstStyle/>
          <a:p>
            <a:pPr eaLnBrk="1" hangingPunct="1">
              <a:defRPr/>
            </a:pPr>
            <a:r>
              <a:rPr lang="zh-TW" altLang="en-US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最佳經驗 </a:t>
            </a:r>
            <a:r>
              <a:rPr lang="en-US" altLang="zh-TW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心流、忘我</a:t>
            </a:r>
            <a:r>
              <a:rPr lang="en-US" altLang="zh-TW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</a:p>
        </p:txBody>
      </p:sp>
      <p:sp>
        <p:nvSpPr>
          <p:cNvPr id="20483" name="Line 63"/>
          <p:cNvSpPr>
            <a:spLocks noChangeShapeType="1"/>
          </p:cNvSpPr>
          <p:nvPr/>
        </p:nvSpPr>
        <p:spPr bwMode="auto">
          <a:xfrm>
            <a:off x="1692275" y="5589588"/>
            <a:ext cx="648017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20484" name="Line 64"/>
          <p:cNvSpPr>
            <a:spLocks noChangeShapeType="1"/>
          </p:cNvSpPr>
          <p:nvPr/>
        </p:nvSpPr>
        <p:spPr bwMode="auto">
          <a:xfrm flipV="1">
            <a:off x="1692275" y="1773238"/>
            <a:ext cx="0" cy="381635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20485" name="Line 65"/>
          <p:cNvSpPr>
            <a:spLocks noChangeShapeType="1"/>
          </p:cNvSpPr>
          <p:nvPr/>
        </p:nvSpPr>
        <p:spPr bwMode="auto">
          <a:xfrm flipV="1">
            <a:off x="1692275" y="2852738"/>
            <a:ext cx="6408738" cy="17287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20486" name="Line 66"/>
          <p:cNvSpPr>
            <a:spLocks noChangeShapeType="1"/>
          </p:cNvSpPr>
          <p:nvPr/>
        </p:nvSpPr>
        <p:spPr bwMode="auto">
          <a:xfrm>
            <a:off x="1692275" y="2708275"/>
            <a:ext cx="6408738" cy="16573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20487" name="Line 67"/>
          <p:cNvSpPr>
            <a:spLocks noChangeShapeType="1"/>
          </p:cNvSpPr>
          <p:nvPr/>
        </p:nvSpPr>
        <p:spPr bwMode="auto">
          <a:xfrm flipH="1">
            <a:off x="3995738" y="1773238"/>
            <a:ext cx="2376487" cy="38163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20488" name="Line 68"/>
          <p:cNvSpPr>
            <a:spLocks noChangeShapeType="1"/>
          </p:cNvSpPr>
          <p:nvPr/>
        </p:nvSpPr>
        <p:spPr bwMode="auto">
          <a:xfrm>
            <a:off x="3348038" y="1700213"/>
            <a:ext cx="3744912" cy="38893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20489" name="WordArt 69"/>
          <p:cNvSpPr>
            <a:spLocks noChangeArrowheads="1" noChangeShapeType="1" noTextEdit="1"/>
          </p:cNvSpPr>
          <p:nvPr/>
        </p:nvSpPr>
        <p:spPr bwMode="auto">
          <a:xfrm>
            <a:off x="1258888" y="1628775"/>
            <a:ext cx="271462" cy="3413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TW" altLang="en-US" sz="2400" kern="10">
                <a:ln w="9525">
                  <a:solidFill>
                    <a:srgbClr val="E30746"/>
                  </a:solidFill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標楷體"/>
                <a:ea typeface="標楷體"/>
              </a:rPr>
              <a:t>高</a:t>
            </a:r>
          </a:p>
        </p:txBody>
      </p:sp>
      <p:sp>
        <p:nvSpPr>
          <p:cNvPr id="20490" name="WordArt 70"/>
          <p:cNvSpPr>
            <a:spLocks noChangeArrowheads="1" noChangeShapeType="1" noTextEdit="1"/>
          </p:cNvSpPr>
          <p:nvPr/>
        </p:nvSpPr>
        <p:spPr bwMode="auto">
          <a:xfrm>
            <a:off x="8172450" y="5805488"/>
            <a:ext cx="287338" cy="3508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TW" altLang="en-US" sz="2400" kern="10">
                <a:ln w="9525">
                  <a:solidFill>
                    <a:srgbClr val="E30746"/>
                  </a:solidFill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標楷體"/>
                <a:ea typeface="標楷體"/>
              </a:rPr>
              <a:t>高</a:t>
            </a:r>
          </a:p>
        </p:txBody>
      </p:sp>
      <p:sp>
        <p:nvSpPr>
          <p:cNvPr id="20491" name="WordArt 71"/>
          <p:cNvSpPr>
            <a:spLocks noChangeArrowheads="1" noChangeShapeType="1" noTextEdit="1"/>
          </p:cNvSpPr>
          <p:nvPr/>
        </p:nvSpPr>
        <p:spPr bwMode="auto">
          <a:xfrm>
            <a:off x="3856037" y="5805488"/>
            <a:ext cx="2084387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TW" altLang="en-US" sz="2400" b="1" kern="10" dirty="0" smtClean="0">
                <a:ln w="19050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0000FF"/>
                </a:solidFill>
                <a:latin typeface="標楷體"/>
                <a:ea typeface="標楷體"/>
              </a:rPr>
              <a:t>擁有的技能</a:t>
            </a:r>
            <a:endParaRPr lang="zh-TW" altLang="en-US" sz="2400" b="1" kern="10" dirty="0">
              <a:ln w="19050">
                <a:solidFill>
                  <a:schemeClr val="tx1"/>
                </a:solidFill>
                <a:round/>
                <a:headEnd/>
                <a:tailEnd/>
              </a:ln>
              <a:solidFill>
                <a:srgbClr val="0000FF"/>
              </a:solidFill>
              <a:latin typeface="標楷體"/>
              <a:ea typeface="標楷體"/>
            </a:endParaRPr>
          </a:p>
        </p:txBody>
      </p:sp>
      <p:sp>
        <p:nvSpPr>
          <p:cNvPr id="20492" name="WordArt 72"/>
          <p:cNvSpPr>
            <a:spLocks noChangeArrowheads="1" noChangeShapeType="1" noTextEdit="1"/>
          </p:cNvSpPr>
          <p:nvPr/>
        </p:nvSpPr>
        <p:spPr bwMode="auto">
          <a:xfrm>
            <a:off x="1258888" y="5734050"/>
            <a:ext cx="325437" cy="3508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TW" altLang="en-US" sz="2400" kern="10">
                <a:ln w="9525">
                  <a:solidFill>
                    <a:srgbClr val="E30746"/>
                  </a:solidFill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標楷體"/>
                <a:ea typeface="標楷體"/>
              </a:rPr>
              <a:t>低</a:t>
            </a:r>
          </a:p>
        </p:txBody>
      </p:sp>
      <p:sp>
        <p:nvSpPr>
          <p:cNvPr id="20493" name="WordArt 73"/>
          <p:cNvSpPr>
            <a:spLocks noChangeArrowheads="1" noChangeShapeType="1" noTextEdit="1"/>
          </p:cNvSpPr>
          <p:nvPr/>
        </p:nvSpPr>
        <p:spPr bwMode="auto">
          <a:xfrm>
            <a:off x="755650" y="2492375"/>
            <a:ext cx="503238" cy="24495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TW" altLang="en-US" sz="2400" b="1" kern="10">
                <a:ln w="19050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0000FF"/>
                </a:solidFill>
                <a:latin typeface="標楷體"/>
                <a:ea typeface="標楷體"/>
              </a:rPr>
              <a:t>任</a:t>
            </a:r>
          </a:p>
          <a:p>
            <a:pPr algn="ctr"/>
            <a:r>
              <a:rPr lang="zh-TW" altLang="en-US" sz="2400" b="1" kern="10">
                <a:ln w="19050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0000FF"/>
                </a:solidFill>
                <a:latin typeface="標楷體"/>
                <a:ea typeface="標楷體"/>
              </a:rPr>
              <a:t>務</a:t>
            </a:r>
          </a:p>
          <a:p>
            <a:pPr algn="ctr"/>
            <a:r>
              <a:rPr lang="zh-TW" altLang="en-US" sz="2400" b="1" kern="10">
                <a:ln w="19050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0000FF"/>
                </a:solidFill>
                <a:latin typeface="標楷體"/>
                <a:ea typeface="標楷體"/>
              </a:rPr>
              <a:t>的</a:t>
            </a:r>
          </a:p>
          <a:p>
            <a:pPr algn="ctr"/>
            <a:r>
              <a:rPr lang="zh-TW" altLang="en-US" sz="2400" b="1" kern="10">
                <a:ln w="19050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0000FF"/>
                </a:solidFill>
                <a:latin typeface="標楷體"/>
                <a:ea typeface="標楷體"/>
              </a:rPr>
              <a:t>挑</a:t>
            </a:r>
          </a:p>
          <a:p>
            <a:pPr algn="ctr"/>
            <a:r>
              <a:rPr lang="zh-TW" altLang="en-US" sz="2400" b="1" kern="10">
                <a:ln w="19050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0000FF"/>
                </a:solidFill>
                <a:latin typeface="標楷體"/>
                <a:ea typeface="標楷體"/>
              </a:rPr>
              <a:t>戰</a:t>
            </a:r>
          </a:p>
        </p:txBody>
      </p:sp>
      <p:sp>
        <p:nvSpPr>
          <p:cNvPr id="20494" name="WordArt 74"/>
          <p:cNvSpPr>
            <a:spLocks noChangeArrowheads="1" noChangeShapeType="1" noTextEdit="1"/>
          </p:cNvSpPr>
          <p:nvPr/>
        </p:nvSpPr>
        <p:spPr bwMode="auto">
          <a:xfrm>
            <a:off x="5940425" y="2781300"/>
            <a:ext cx="711200" cy="342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TW" sz="2400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Times New Roman"/>
                <a:cs typeface="Times New Roman"/>
              </a:rPr>
              <a:t>Flow</a:t>
            </a:r>
            <a:endParaRPr lang="zh-TW" altLang="en-US" sz="2400" b="1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  <a:latin typeface="Times New Roman"/>
              <a:cs typeface="Times New Roman"/>
            </a:endParaRPr>
          </a:p>
        </p:txBody>
      </p:sp>
      <p:sp>
        <p:nvSpPr>
          <p:cNvPr id="20495" name="WordArt 75"/>
          <p:cNvSpPr>
            <a:spLocks noChangeArrowheads="1" noChangeShapeType="1" noTextEdit="1"/>
          </p:cNvSpPr>
          <p:nvPr/>
        </p:nvSpPr>
        <p:spPr bwMode="auto">
          <a:xfrm>
            <a:off x="4787900" y="4437063"/>
            <a:ext cx="1196975" cy="342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TW" sz="2400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Times New Roman"/>
                <a:cs typeface="Times New Roman"/>
              </a:rPr>
              <a:t>Boredom</a:t>
            </a:r>
            <a:endParaRPr lang="zh-TW" altLang="en-US" sz="2400" b="1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  <a:latin typeface="Times New Roman"/>
              <a:cs typeface="Times New Roman"/>
            </a:endParaRPr>
          </a:p>
        </p:txBody>
      </p:sp>
      <p:sp>
        <p:nvSpPr>
          <p:cNvPr id="20496" name="WordArt 76"/>
          <p:cNvSpPr>
            <a:spLocks noChangeArrowheads="1" noChangeShapeType="1" noTextEdit="1"/>
          </p:cNvSpPr>
          <p:nvPr/>
        </p:nvSpPr>
        <p:spPr bwMode="auto">
          <a:xfrm>
            <a:off x="6227763" y="4292600"/>
            <a:ext cx="1387475" cy="342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TW" sz="2400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Times New Roman"/>
                <a:cs typeface="Times New Roman"/>
              </a:rPr>
              <a:t>Relaxation</a:t>
            </a:r>
            <a:endParaRPr lang="zh-TW" altLang="en-US" sz="2400" b="1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  <a:latin typeface="Times New Roman"/>
              <a:cs typeface="Times New Roman"/>
            </a:endParaRPr>
          </a:p>
        </p:txBody>
      </p:sp>
      <p:sp>
        <p:nvSpPr>
          <p:cNvPr id="20497" name="WordArt 77"/>
          <p:cNvSpPr>
            <a:spLocks noChangeArrowheads="1" noChangeShapeType="1" noTextEdit="1"/>
          </p:cNvSpPr>
          <p:nvPr/>
        </p:nvSpPr>
        <p:spPr bwMode="auto">
          <a:xfrm>
            <a:off x="6372225" y="3429000"/>
            <a:ext cx="990600" cy="342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TW" sz="2400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Times New Roman"/>
                <a:cs typeface="Times New Roman"/>
              </a:rPr>
              <a:t>Control</a:t>
            </a:r>
            <a:endParaRPr lang="zh-TW" altLang="en-US" sz="2400" b="1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  <a:latin typeface="Times New Roman"/>
              <a:cs typeface="Times New Roman"/>
            </a:endParaRPr>
          </a:p>
        </p:txBody>
      </p:sp>
      <p:sp>
        <p:nvSpPr>
          <p:cNvPr id="20498" name="WordArt 78"/>
          <p:cNvSpPr>
            <a:spLocks noChangeArrowheads="1" noChangeShapeType="1" noTextEdit="1"/>
          </p:cNvSpPr>
          <p:nvPr/>
        </p:nvSpPr>
        <p:spPr bwMode="auto">
          <a:xfrm>
            <a:off x="2771775" y="2492375"/>
            <a:ext cx="998538" cy="342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TW" sz="2400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Times New Roman"/>
                <a:cs typeface="Times New Roman"/>
              </a:rPr>
              <a:t>Anxiety</a:t>
            </a:r>
            <a:endParaRPr lang="zh-TW" altLang="en-US" sz="2400" b="1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  <a:latin typeface="Times New Roman"/>
              <a:cs typeface="Times New Roman"/>
            </a:endParaRPr>
          </a:p>
        </p:txBody>
      </p:sp>
      <p:sp>
        <p:nvSpPr>
          <p:cNvPr id="20499" name="WordArt 79"/>
          <p:cNvSpPr>
            <a:spLocks noChangeArrowheads="1" noChangeShapeType="1" noTextEdit="1"/>
          </p:cNvSpPr>
          <p:nvPr/>
        </p:nvSpPr>
        <p:spPr bwMode="auto">
          <a:xfrm>
            <a:off x="4500563" y="2349500"/>
            <a:ext cx="1020762" cy="342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TW" sz="2400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Times New Roman"/>
                <a:cs typeface="Times New Roman"/>
              </a:rPr>
              <a:t>Arousal</a:t>
            </a:r>
            <a:endParaRPr lang="zh-TW" altLang="en-US" sz="2400" b="1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  <a:latin typeface="Times New Roman"/>
              <a:cs typeface="Times New Roman"/>
            </a:endParaRPr>
          </a:p>
        </p:txBody>
      </p:sp>
      <p:sp>
        <p:nvSpPr>
          <p:cNvPr id="20500" name="WordArt 80"/>
          <p:cNvSpPr>
            <a:spLocks noChangeArrowheads="1" noChangeShapeType="1" noTextEdit="1"/>
          </p:cNvSpPr>
          <p:nvPr/>
        </p:nvSpPr>
        <p:spPr bwMode="auto">
          <a:xfrm>
            <a:off x="2987675" y="3500438"/>
            <a:ext cx="868363" cy="342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TW" sz="2400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Times New Roman"/>
                <a:cs typeface="Times New Roman"/>
              </a:rPr>
              <a:t>Worry</a:t>
            </a:r>
            <a:endParaRPr lang="zh-TW" altLang="en-US" sz="2400" b="1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  <a:latin typeface="Times New Roman"/>
              <a:cs typeface="Times New Roman"/>
            </a:endParaRPr>
          </a:p>
        </p:txBody>
      </p:sp>
      <p:sp>
        <p:nvSpPr>
          <p:cNvPr id="20501" name="WordArt 81"/>
          <p:cNvSpPr>
            <a:spLocks noChangeArrowheads="1" noChangeShapeType="1" noTextEdit="1"/>
          </p:cNvSpPr>
          <p:nvPr/>
        </p:nvSpPr>
        <p:spPr bwMode="auto">
          <a:xfrm>
            <a:off x="3203575" y="4508500"/>
            <a:ext cx="944563" cy="342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TW" sz="2400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Times New Roman"/>
                <a:cs typeface="Times New Roman"/>
              </a:rPr>
              <a:t>Apathy</a:t>
            </a:r>
            <a:endParaRPr lang="zh-TW" altLang="en-US" sz="2400" b="1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  <a:latin typeface="Times New Roman"/>
              <a:cs typeface="Times New Roman"/>
            </a:endParaRPr>
          </a:p>
        </p:txBody>
      </p:sp>
      <p:sp>
        <p:nvSpPr>
          <p:cNvPr id="20502" name="Freeform 82"/>
          <p:cNvSpPr>
            <a:spLocks/>
          </p:cNvSpPr>
          <p:nvPr/>
        </p:nvSpPr>
        <p:spPr bwMode="auto">
          <a:xfrm>
            <a:off x="6372225" y="1628775"/>
            <a:ext cx="1728788" cy="1223963"/>
          </a:xfrm>
          <a:custGeom>
            <a:avLst/>
            <a:gdLst>
              <a:gd name="T0" fmla="*/ 0 w 1089"/>
              <a:gd name="T1" fmla="*/ 2147483647 h 748"/>
              <a:gd name="T2" fmla="*/ 2147483647 w 1089"/>
              <a:gd name="T3" fmla="*/ 2147483647 h 748"/>
              <a:gd name="T4" fmla="*/ 2147483647 w 1089"/>
              <a:gd name="T5" fmla="*/ 2147483647 h 748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089" h="748">
                <a:moveTo>
                  <a:pt x="0" y="68"/>
                </a:moveTo>
                <a:cubicBezTo>
                  <a:pt x="340" y="34"/>
                  <a:pt x="680" y="0"/>
                  <a:pt x="862" y="113"/>
                </a:cubicBezTo>
                <a:cubicBezTo>
                  <a:pt x="1044" y="226"/>
                  <a:pt x="1051" y="642"/>
                  <a:pt x="1089" y="748"/>
                </a:cubicBezTo>
              </a:path>
            </a:pathLst>
          </a:custGeom>
          <a:solidFill>
            <a:schemeClr val="bg2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20503" name="WordArt 83"/>
          <p:cNvSpPr>
            <a:spLocks noChangeArrowheads="1" noChangeShapeType="1" noTextEdit="1"/>
          </p:cNvSpPr>
          <p:nvPr/>
        </p:nvSpPr>
        <p:spPr bwMode="auto">
          <a:xfrm>
            <a:off x="2124075" y="1773238"/>
            <a:ext cx="998538" cy="342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TW" altLang="en-US" sz="2400" b="1" kern="10">
                <a:ln w="9525">
                  <a:solidFill>
                    <a:srgbClr val="160B69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HGｺﾞｼｯｸE"/>
              </a:rPr>
              <a:t>焦慮</a:t>
            </a:r>
          </a:p>
        </p:txBody>
      </p:sp>
      <p:sp>
        <p:nvSpPr>
          <p:cNvPr id="20504" name="WordArt 84"/>
          <p:cNvSpPr>
            <a:spLocks noChangeArrowheads="1" noChangeShapeType="1" noTextEdit="1"/>
          </p:cNvSpPr>
          <p:nvPr/>
        </p:nvSpPr>
        <p:spPr bwMode="auto">
          <a:xfrm>
            <a:off x="1835150" y="3141663"/>
            <a:ext cx="868363" cy="342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TW" altLang="en-US" sz="2400" b="1" kern="10">
                <a:ln w="9525">
                  <a:solidFill>
                    <a:srgbClr val="160B69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HGｺﾞｼｯｸE"/>
              </a:rPr>
              <a:t>擔心</a:t>
            </a:r>
          </a:p>
        </p:txBody>
      </p:sp>
      <p:sp>
        <p:nvSpPr>
          <p:cNvPr id="20505" name="WordArt 85"/>
          <p:cNvSpPr>
            <a:spLocks noChangeArrowheads="1" noChangeShapeType="1" noTextEdit="1"/>
          </p:cNvSpPr>
          <p:nvPr/>
        </p:nvSpPr>
        <p:spPr bwMode="auto">
          <a:xfrm>
            <a:off x="1979613" y="4868863"/>
            <a:ext cx="944562" cy="342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TW" altLang="en-US" sz="2400" b="1" kern="10">
                <a:ln w="9525">
                  <a:solidFill>
                    <a:srgbClr val="160B69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HGｺﾞｼｯｸE"/>
              </a:rPr>
              <a:t>冷漠</a:t>
            </a:r>
          </a:p>
        </p:txBody>
      </p:sp>
      <p:sp>
        <p:nvSpPr>
          <p:cNvPr id="20506" name="WordArt 86"/>
          <p:cNvSpPr>
            <a:spLocks noChangeArrowheads="1" noChangeShapeType="1" noTextEdit="1"/>
          </p:cNvSpPr>
          <p:nvPr/>
        </p:nvSpPr>
        <p:spPr bwMode="auto">
          <a:xfrm>
            <a:off x="4859338" y="5013325"/>
            <a:ext cx="865187" cy="342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TW" altLang="en-US" sz="2400" b="1" kern="10">
                <a:ln w="9525">
                  <a:solidFill>
                    <a:srgbClr val="160B69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HGｺﾞｼｯｸE"/>
              </a:rPr>
              <a:t>無聊</a:t>
            </a:r>
          </a:p>
        </p:txBody>
      </p:sp>
      <p:sp>
        <p:nvSpPr>
          <p:cNvPr id="20507" name="WordArt 87"/>
          <p:cNvSpPr>
            <a:spLocks noChangeArrowheads="1" noChangeShapeType="1" noTextEdit="1"/>
          </p:cNvSpPr>
          <p:nvPr/>
        </p:nvSpPr>
        <p:spPr bwMode="auto">
          <a:xfrm>
            <a:off x="7308850" y="4941888"/>
            <a:ext cx="955675" cy="342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TW" altLang="en-US" sz="2400" b="1" kern="10">
                <a:ln w="9525">
                  <a:solidFill>
                    <a:srgbClr val="160B69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HGｺﾞｼｯｸE"/>
              </a:rPr>
              <a:t>鬆弛</a:t>
            </a:r>
          </a:p>
        </p:txBody>
      </p:sp>
      <p:sp>
        <p:nvSpPr>
          <p:cNvPr id="20508" name="WordArt 88"/>
          <p:cNvSpPr>
            <a:spLocks noChangeArrowheads="1" noChangeShapeType="1" noTextEdit="1"/>
          </p:cNvSpPr>
          <p:nvPr/>
        </p:nvSpPr>
        <p:spPr bwMode="auto">
          <a:xfrm>
            <a:off x="7812088" y="3357563"/>
            <a:ext cx="774700" cy="4143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TW" altLang="en-US" sz="2400" b="1" kern="10">
                <a:ln w="9525">
                  <a:solidFill>
                    <a:srgbClr val="160B69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HGｺﾞｼｯｸE"/>
              </a:rPr>
              <a:t>控制</a:t>
            </a:r>
          </a:p>
        </p:txBody>
      </p:sp>
      <p:sp>
        <p:nvSpPr>
          <p:cNvPr id="20509" name="WordArt 89"/>
          <p:cNvSpPr>
            <a:spLocks noChangeArrowheads="1" noChangeShapeType="1" noTextEdit="1"/>
          </p:cNvSpPr>
          <p:nvPr/>
        </p:nvSpPr>
        <p:spPr bwMode="auto">
          <a:xfrm>
            <a:off x="6516688" y="2276475"/>
            <a:ext cx="711200" cy="342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TW" altLang="en-US" sz="2400" b="1" kern="10">
                <a:ln w="9525">
                  <a:solidFill>
                    <a:srgbClr val="160B69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標楷體"/>
                <a:ea typeface="標楷體"/>
              </a:rPr>
              <a:t>心流</a:t>
            </a:r>
          </a:p>
        </p:txBody>
      </p:sp>
      <p:sp>
        <p:nvSpPr>
          <p:cNvPr id="20510" name="WordArt 90"/>
          <p:cNvSpPr>
            <a:spLocks noChangeArrowheads="1" noChangeShapeType="1" noTextEdit="1"/>
          </p:cNvSpPr>
          <p:nvPr/>
        </p:nvSpPr>
        <p:spPr bwMode="auto">
          <a:xfrm>
            <a:off x="4572000" y="1628775"/>
            <a:ext cx="792163" cy="4143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TW" altLang="en-US" sz="2400" b="1" kern="10">
                <a:ln w="9525">
                  <a:solidFill>
                    <a:srgbClr val="160B69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HGｺﾞｼｯｸE"/>
              </a:rPr>
              <a:t>興奮</a:t>
            </a:r>
          </a:p>
        </p:txBody>
      </p:sp>
    </p:spTree>
    <p:extLst>
      <p:ext uri="{BB962C8B-B14F-4D97-AF65-F5344CB8AC3E}">
        <p14:creationId xmlns:p14="http://schemas.microsoft.com/office/powerpoint/2010/main" val="3991856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8712968" cy="1143000"/>
          </a:xfrm>
        </p:spPr>
        <p:txBody>
          <a:bodyPr>
            <a:normAutofit/>
          </a:bodyPr>
          <a:lstStyle/>
          <a:p>
            <a:r>
              <a:rPr lang="zh-TW" altLang="en-US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當</a:t>
            </a:r>
            <a:r>
              <a:rPr lang="zh-TW" altLang="en-US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「教師</a:t>
            </a:r>
            <a:r>
              <a:rPr lang="zh-TW" altLang="en-US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」</a:t>
            </a:r>
            <a:r>
              <a:rPr lang="zh-TW" altLang="en-US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不是我的天命時</a:t>
            </a:r>
            <a:endParaRPr lang="zh-TW" altLang="en-US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79512" y="1772816"/>
            <a:ext cx="8712968" cy="4896544"/>
          </a:xfrm>
        </p:spPr>
        <p:txBody>
          <a:bodyPr>
            <a:normAutofit fontScale="92500"/>
          </a:bodyPr>
          <a:lstStyle/>
          <a:p>
            <a:pPr marL="0" indent="0">
              <a:buFontTx/>
              <a:buNone/>
              <a:defRPr/>
            </a:pPr>
            <a:r>
              <a:rPr lang="zh-TW" altLang="en-US" sz="3500" b="1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終身</a:t>
            </a:r>
            <a:r>
              <a:rPr lang="zh-TW" altLang="en-US" sz="3500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會幸福的工作</a:t>
            </a:r>
            <a:r>
              <a:rPr lang="zh-TW" altLang="en-US" sz="3500" dirty="0">
                <a:latin typeface="標楷體" panose="03000509000000000000" pitchFamily="65" charset="-120"/>
                <a:ea typeface="標楷體" panose="03000509000000000000" pitchFamily="65" charset="-120"/>
              </a:rPr>
              <a:t>：找到天命所在的志業。</a:t>
            </a:r>
            <a:endParaRPr lang="en-US" altLang="zh-TW" sz="35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 algn="ctr">
              <a:buFontTx/>
              <a:buNone/>
              <a:defRPr/>
            </a:pPr>
            <a:r>
              <a:rPr lang="zh-TW" altLang="en-US" sz="3500" dirty="0">
                <a:latin typeface="標楷體" panose="03000509000000000000" pitchFamily="65" charset="-120"/>
                <a:ea typeface="標楷體" panose="03000509000000000000" pitchFamily="65" charset="-120"/>
              </a:rPr>
              <a:t>（這是找到幸福工作的</a:t>
            </a:r>
            <a:r>
              <a:rPr lang="en-US" altLang="zh-TW" sz="35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A</a:t>
            </a:r>
            <a:r>
              <a:rPr lang="zh-TW" altLang="en-US" sz="3500" dirty="0">
                <a:latin typeface="標楷體" panose="03000509000000000000" pitchFamily="65" charset="-120"/>
                <a:ea typeface="標楷體" panose="03000509000000000000" pitchFamily="65" charset="-120"/>
              </a:rPr>
              <a:t>計畫，第一優先</a:t>
            </a:r>
            <a:r>
              <a:rPr lang="zh-TW" altLang="en-US" sz="35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）</a:t>
            </a:r>
            <a:endParaRPr lang="en-US" altLang="zh-TW" sz="35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 algn="ctr">
              <a:buFontTx/>
              <a:buNone/>
              <a:defRPr/>
            </a:pPr>
            <a:endParaRPr lang="en-US" altLang="zh-TW" sz="17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sz="43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啟動幸福工作的</a:t>
            </a:r>
            <a:r>
              <a:rPr lang="en-US" altLang="zh-TW" sz="43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Plan B</a:t>
            </a:r>
            <a:r>
              <a:rPr lang="zh-TW" altLang="en-US" sz="43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計畫</a:t>
            </a:r>
            <a:r>
              <a:rPr lang="zh-TW" altLang="en-US" sz="43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endParaRPr lang="en-US" altLang="zh-TW" sz="43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FontTx/>
              <a:buNone/>
              <a:defRPr/>
            </a:pPr>
            <a:r>
              <a:rPr lang="en-US" altLang="zh-TW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1.</a:t>
            </a:r>
            <a:r>
              <a:rPr lang="zh-TW" altLang="en-US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成為</a:t>
            </a:r>
            <a:r>
              <a:rPr lang="zh-TW" altLang="zh-TW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專業的業餘人士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：平衡工作與嗜好。</a:t>
            </a:r>
            <a:endParaRPr lang="en-US" altLang="zh-TW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FontTx/>
              <a:buNone/>
              <a:defRPr/>
            </a:pPr>
            <a:r>
              <a:rPr lang="en-US" altLang="zh-TW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2.</a:t>
            </a:r>
            <a:r>
              <a:rPr lang="zh-TW" altLang="zh-TW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找</a:t>
            </a:r>
            <a:r>
              <a:rPr lang="zh-TW" altLang="en-US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出</a:t>
            </a:r>
            <a:r>
              <a:rPr lang="zh-TW" altLang="zh-TW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一項休閒</a:t>
            </a:r>
            <a:r>
              <a:rPr lang="zh-TW" altLang="en-US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活動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：培養忘我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心流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的體驗。</a:t>
            </a:r>
            <a:endParaRPr lang="en-US" altLang="zh-TW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FontTx/>
              <a:buNone/>
              <a:defRPr/>
            </a:pPr>
            <a:r>
              <a:rPr lang="en-US" altLang="zh-TW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3.</a:t>
            </a:r>
            <a:r>
              <a:rPr lang="zh-TW" altLang="en-US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投資在此活動上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：包括熱情、時間、心力、體力等。</a:t>
            </a:r>
            <a:endParaRPr lang="en-US" altLang="zh-TW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FontTx/>
              <a:buNone/>
              <a:defRPr/>
            </a:pPr>
            <a:r>
              <a:rPr lang="en-US" altLang="zh-TW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4.</a:t>
            </a:r>
            <a:r>
              <a:rPr lang="zh-TW" altLang="en-US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等候</a:t>
            </a:r>
            <a:r>
              <a:rPr lang="zh-TW" altLang="en-US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時機轉行</a:t>
            </a:r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</a:t>
            </a:r>
            <a:r>
              <a:rPr lang="zh-TW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機會總是留給已經準備好了的人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endParaRPr lang="en-US" altLang="zh-TW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altLang="zh-TW" dirty="0" smtClean="0"/>
          </a:p>
          <a:p>
            <a:pPr marL="0" indent="0">
              <a:buNone/>
            </a:pP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297052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8856983" cy="114300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US" altLang="zh-TW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2</a:t>
            </a:r>
            <a:r>
              <a:rPr lang="zh-TW" altLang="en-US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、練習</a:t>
            </a:r>
            <a:r>
              <a:rPr lang="zh-TW" altLang="en-US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標楷體" pitchFamily="65" charset="-120"/>
              </a:rPr>
              <a:t>十種促進幸福</a:t>
            </a:r>
            <a:r>
              <a:rPr lang="zh-TW" altLang="en-US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標楷體" pitchFamily="65" charset="-120"/>
              </a:rPr>
              <a:t>的簡易方法</a:t>
            </a:r>
            <a:endParaRPr lang="zh-TW" altLang="en-US" b="1" dirty="0">
              <a:solidFill>
                <a:srgbClr val="002060"/>
              </a:solidFill>
            </a:endParaRPr>
          </a:p>
        </p:txBody>
      </p:sp>
      <p:sp>
        <p:nvSpPr>
          <p:cNvPr id="26627" name="內容版面配置區 2"/>
          <p:cNvSpPr>
            <a:spLocks noGrp="1"/>
          </p:cNvSpPr>
          <p:nvPr>
            <p:ph idx="1"/>
          </p:nvPr>
        </p:nvSpPr>
        <p:spPr>
          <a:xfrm>
            <a:off x="250825" y="1412875"/>
            <a:ext cx="8642350" cy="5329238"/>
          </a:xfrm>
        </p:spPr>
        <p:txBody>
          <a:bodyPr/>
          <a:lstStyle/>
          <a:p>
            <a:pPr marL="0" indent="0" algn="ctr">
              <a:buFontTx/>
              <a:buNone/>
            </a:pPr>
            <a:r>
              <a:rPr lang="en-US" altLang="zh-TW" sz="24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1.</a:t>
            </a:r>
            <a:r>
              <a:rPr lang="zh-TW" altLang="zh-TW" sz="24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規律運動（在太陽下運動，遵守</a:t>
            </a:r>
            <a:r>
              <a:rPr lang="en-US" altLang="zh-TW" sz="24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333</a:t>
            </a:r>
            <a:r>
              <a:rPr lang="zh-TW" altLang="zh-TW" sz="24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原則）。</a:t>
            </a:r>
          </a:p>
          <a:p>
            <a:pPr marL="0" indent="0" algn="ctr">
              <a:buFontTx/>
              <a:buNone/>
            </a:pPr>
            <a:r>
              <a:rPr lang="en-US" altLang="zh-TW" sz="24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2.</a:t>
            </a:r>
            <a:r>
              <a:rPr lang="zh-TW" altLang="zh-TW" sz="24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均衡飲食（吃有機食物）與充足睡眠（不熬夜，每晚睡足</a:t>
            </a:r>
            <a:r>
              <a:rPr lang="en-US" altLang="zh-TW" sz="24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7</a:t>
            </a:r>
            <a:r>
              <a:rPr lang="zh-TW" altLang="zh-TW" sz="24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～</a:t>
            </a:r>
            <a:r>
              <a:rPr lang="en-US" altLang="zh-TW" sz="24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8</a:t>
            </a:r>
            <a:r>
              <a:rPr lang="zh-TW" altLang="zh-TW" sz="24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小時）。</a:t>
            </a:r>
          </a:p>
          <a:p>
            <a:pPr marL="0" indent="0" algn="ctr">
              <a:buFontTx/>
              <a:buNone/>
            </a:pPr>
            <a:r>
              <a:rPr lang="en-US" altLang="zh-TW" sz="24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3.</a:t>
            </a:r>
            <a:r>
              <a:rPr lang="zh-TW" altLang="zh-TW" sz="24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時時懷抱感恩的心（對生活周遭的一切人事物表達感恩）。</a:t>
            </a:r>
          </a:p>
          <a:p>
            <a:pPr marL="0" indent="0" algn="ctr">
              <a:buFontTx/>
              <a:buNone/>
            </a:pPr>
            <a:r>
              <a:rPr lang="en-US" altLang="zh-TW" sz="24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4.</a:t>
            </a:r>
            <a:r>
              <a:rPr lang="zh-TW" altLang="zh-TW" sz="24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展現利他助人的行為（擔任義工、捐錢、捐血、捐時間、捐專業，以協助他人）。</a:t>
            </a:r>
          </a:p>
          <a:p>
            <a:pPr marL="0" indent="0" algn="ctr">
              <a:buFontTx/>
              <a:buNone/>
            </a:pPr>
            <a:r>
              <a:rPr lang="en-US" altLang="zh-TW" sz="24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5.</a:t>
            </a:r>
            <a:r>
              <a:rPr lang="zh-TW" altLang="zh-TW" sz="24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工作與休閒（嗜好）的平衡（不偏頗任一方）。</a:t>
            </a:r>
          </a:p>
          <a:p>
            <a:pPr marL="0" indent="0" algn="ctr">
              <a:buFontTx/>
              <a:buNone/>
            </a:pPr>
            <a:r>
              <a:rPr lang="en-US" altLang="zh-TW" sz="24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6.</a:t>
            </a:r>
            <a:r>
              <a:rPr lang="zh-TW" altLang="zh-TW" sz="24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適當的社交活動（有老友或老酒為伴）。</a:t>
            </a:r>
          </a:p>
          <a:p>
            <a:pPr marL="0" indent="0" algn="ctr">
              <a:buFontTx/>
              <a:buNone/>
            </a:pPr>
            <a:r>
              <a:rPr lang="en-US" altLang="zh-TW" sz="24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7.</a:t>
            </a:r>
            <a:r>
              <a:rPr lang="zh-TW" altLang="zh-TW" sz="24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笑口常開（常聽取及瀏覽網路笑話或幽默短文）。</a:t>
            </a:r>
          </a:p>
          <a:p>
            <a:pPr marL="0" indent="0" algn="ctr">
              <a:buFontTx/>
              <a:buNone/>
            </a:pPr>
            <a:r>
              <a:rPr lang="en-US" altLang="zh-TW" sz="24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8.</a:t>
            </a:r>
            <a:r>
              <a:rPr lang="zh-TW" altLang="zh-TW" sz="24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靜坐</a:t>
            </a:r>
            <a:r>
              <a:rPr lang="en-US" altLang="zh-TW" sz="24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(</a:t>
            </a:r>
            <a:r>
              <a:rPr lang="zh-TW" altLang="en-US" sz="24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正念</a:t>
            </a:r>
            <a:r>
              <a:rPr lang="en-US" altLang="zh-TW" sz="24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)</a:t>
            </a:r>
            <a:r>
              <a:rPr lang="zh-TW" altLang="zh-TW" sz="24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冥想（每天至少</a:t>
            </a:r>
            <a:r>
              <a:rPr lang="en-US" altLang="zh-TW" sz="24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15</a:t>
            </a:r>
            <a:r>
              <a:rPr lang="zh-TW" altLang="zh-TW" sz="24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分鐘以上）。</a:t>
            </a:r>
          </a:p>
          <a:p>
            <a:pPr marL="0" indent="0" algn="ctr">
              <a:buFontTx/>
              <a:buNone/>
            </a:pPr>
            <a:r>
              <a:rPr lang="en-US" altLang="zh-TW" sz="24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9.</a:t>
            </a:r>
            <a:r>
              <a:rPr lang="zh-TW" altLang="zh-TW" sz="24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旅遊（與家人或朋友一起）。</a:t>
            </a:r>
          </a:p>
          <a:p>
            <a:pPr marL="0" indent="0" algn="ctr">
              <a:buFontTx/>
              <a:buNone/>
            </a:pPr>
            <a:r>
              <a:rPr lang="en-US" altLang="zh-TW" sz="24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10.</a:t>
            </a:r>
            <a:r>
              <a:rPr lang="zh-TW" altLang="zh-TW" sz="24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閱讀（閱讀勵志或靈性成長方面的書籍）。</a:t>
            </a:r>
          </a:p>
          <a:p>
            <a:pPr marL="0" indent="0">
              <a:buFontTx/>
              <a:buNone/>
            </a:pPr>
            <a:endParaRPr lang="zh-TW" altLang="en-US" dirty="0" smtClean="0">
              <a:ea typeface="標楷體" pitchFamily="65" charset="-12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8818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922337"/>
          </a:xfrm>
          <a:extLst/>
        </p:spPr>
        <p:txBody>
          <a:bodyPr rtlCol="0">
            <a:normAutofit/>
          </a:bodyPr>
          <a:lstStyle/>
          <a:p>
            <a:pPr eaLnBrk="1" hangingPunct="1">
              <a:defRPr/>
            </a:pPr>
            <a:r>
              <a:rPr lang="zh-TW" altLang="en-US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真實的財富</a:t>
            </a:r>
          </a:p>
        </p:txBody>
      </p:sp>
      <p:sp>
        <p:nvSpPr>
          <p:cNvPr id="23555" name="Rectangle 3"/>
          <p:cNvSpPr>
            <a:spLocks noGrp="1"/>
          </p:cNvSpPr>
          <p:nvPr>
            <p:ph type="body" idx="1"/>
          </p:nvPr>
        </p:nvSpPr>
        <p:spPr>
          <a:xfrm>
            <a:off x="251520" y="1341438"/>
            <a:ext cx="8640960" cy="5256212"/>
          </a:xfrm>
        </p:spPr>
        <p:txBody>
          <a:bodyPr>
            <a:normAutofit fontScale="92500"/>
          </a:bodyPr>
          <a:lstStyle/>
          <a:p>
            <a:pPr eaLnBrk="1" hangingPunct="1">
              <a:lnSpc>
                <a:spcPct val="110000"/>
              </a:lnSpc>
              <a:buFontTx/>
              <a:buNone/>
            </a:pPr>
            <a:r>
              <a:rPr lang="en-US" altLang="zh-TW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Ed </a:t>
            </a:r>
            <a:r>
              <a:rPr lang="en-US" altLang="zh-TW" sz="2400" dirty="0" err="1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Diener</a:t>
            </a:r>
            <a:r>
              <a:rPr lang="zh-TW" altLang="en-US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教授說：「</a:t>
            </a:r>
            <a:r>
              <a:rPr lang="zh-TW" altLang="en-US" sz="24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心理財富（</a:t>
            </a:r>
            <a:r>
              <a:rPr lang="en-US" altLang="zh-TW" sz="24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psychological wealth</a:t>
            </a:r>
            <a:r>
              <a:rPr lang="zh-TW" altLang="en-US" sz="24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）</a:t>
            </a:r>
            <a:r>
              <a:rPr lang="zh-TW" altLang="en-US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才是真實的財富，你擁有它時才算是真正的</a:t>
            </a:r>
            <a:r>
              <a:rPr lang="zh-TW" alt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好野人</a:t>
            </a:r>
            <a:r>
              <a:rPr lang="zh-TW" altLang="en-US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（</a:t>
            </a:r>
            <a:r>
              <a:rPr lang="zh-TW" altLang="en-US" sz="24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富有的人</a:t>
            </a:r>
            <a:r>
              <a:rPr lang="zh-TW" altLang="en-US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）！」真實的財富需要</a:t>
            </a:r>
            <a:r>
              <a:rPr lang="zh-TW" alt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物質</a:t>
            </a:r>
            <a:r>
              <a:rPr lang="zh-TW" altLang="en-US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</a:t>
            </a:r>
            <a:r>
              <a:rPr lang="zh-TW" alt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靈性</a:t>
            </a:r>
            <a:r>
              <a:rPr lang="zh-TW" altLang="en-US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</a:t>
            </a:r>
            <a:r>
              <a:rPr lang="zh-TW" alt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社會</a:t>
            </a:r>
            <a:r>
              <a:rPr lang="zh-TW" altLang="en-US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、和</a:t>
            </a:r>
            <a:r>
              <a:rPr lang="zh-TW" alt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心理</a:t>
            </a:r>
            <a:r>
              <a:rPr lang="zh-TW" altLang="en-US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方面的資源，包括：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en-US" altLang="zh-TW" sz="24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algn="ctr" eaLnBrk="1" hangingPunct="1">
              <a:lnSpc>
                <a:spcPct val="80000"/>
              </a:lnSpc>
              <a:buFontTx/>
              <a:buNone/>
            </a:pPr>
            <a:r>
              <a:rPr lang="en-US" altLang="zh-TW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1.</a:t>
            </a:r>
            <a:r>
              <a:rPr lang="zh-TW" altLang="en-US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生活滿意和快樂</a:t>
            </a:r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</a:p>
          <a:p>
            <a:pPr algn="ctr" eaLnBrk="1" hangingPunct="1">
              <a:lnSpc>
                <a:spcPct val="80000"/>
              </a:lnSpc>
              <a:buFontTx/>
              <a:buNone/>
            </a:pPr>
            <a:r>
              <a:rPr lang="en-US" altLang="zh-TW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2.</a:t>
            </a:r>
            <a:r>
              <a:rPr lang="zh-TW" altLang="en-US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靈性與有意義的人生</a:t>
            </a:r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</a:p>
          <a:p>
            <a:pPr algn="ctr" eaLnBrk="1" hangingPunct="1">
              <a:lnSpc>
                <a:spcPct val="80000"/>
              </a:lnSpc>
              <a:buFontTx/>
              <a:buNone/>
            </a:pPr>
            <a:r>
              <a:rPr lang="en-US" altLang="zh-TW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3.</a:t>
            </a:r>
            <a:r>
              <a:rPr lang="zh-TW" altLang="en-US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正向態度和情緒</a:t>
            </a:r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</a:p>
          <a:p>
            <a:pPr algn="ctr" eaLnBrk="1" hangingPunct="1">
              <a:lnSpc>
                <a:spcPct val="80000"/>
              </a:lnSpc>
              <a:buFontTx/>
              <a:buNone/>
            </a:pPr>
            <a:r>
              <a:rPr lang="en-US" altLang="zh-TW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4.</a:t>
            </a:r>
            <a:r>
              <a:rPr lang="zh-TW" altLang="en-US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良好的社群關係</a:t>
            </a:r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</a:p>
          <a:p>
            <a:pPr algn="ctr" eaLnBrk="1" hangingPunct="1">
              <a:lnSpc>
                <a:spcPct val="80000"/>
              </a:lnSpc>
              <a:buFontTx/>
              <a:buNone/>
            </a:pPr>
            <a:r>
              <a:rPr lang="en-US" altLang="zh-TW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5.</a:t>
            </a:r>
            <a:r>
              <a:rPr lang="zh-TW" altLang="en-US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積極投入有趣的活動和工作</a:t>
            </a:r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</a:p>
          <a:p>
            <a:pPr algn="ctr" eaLnBrk="1" hangingPunct="1">
              <a:lnSpc>
                <a:spcPct val="80000"/>
              </a:lnSpc>
              <a:buFontTx/>
              <a:buNone/>
            </a:pPr>
            <a:r>
              <a:rPr lang="en-US" altLang="zh-TW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6.</a:t>
            </a:r>
            <a:r>
              <a:rPr lang="zh-TW" altLang="en-US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追求生命中的重要目標和價值</a:t>
            </a:r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</a:p>
          <a:p>
            <a:pPr algn="ctr" eaLnBrk="1" hangingPunct="1">
              <a:lnSpc>
                <a:spcPct val="80000"/>
              </a:lnSpc>
              <a:buFontTx/>
              <a:buNone/>
            </a:pPr>
            <a:r>
              <a:rPr lang="en-US" altLang="zh-TW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7.</a:t>
            </a:r>
            <a:r>
              <a:rPr lang="zh-TW" altLang="en-US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身體和心理健康</a:t>
            </a:r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</a:p>
          <a:p>
            <a:pPr algn="ctr" eaLnBrk="1" hangingPunct="1">
              <a:lnSpc>
                <a:spcPct val="80000"/>
              </a:lnSpc>
              <a:buFontTx/>
              <a:buNone/>
            </a:pPr>
            <a:r>
              <a:rPr lang="en-US" altLang="zh-TW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8.</a:t>
            </a:r>
            <a:r>
              <a:rPr lang="zh-TW" altLang="en-US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能滿足需要的基本物質生活</a:t>
            </a:r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887014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16632"/>
            <a:ext cx="8229600" cy="1143000"/>
          </a:xfrm>
          <a:extLst/>
        </p:spPr>
        <p:txBody>
          <a:bodyPr rtlCol="0">
            <a:normAutofit/>
          </a:bodyPr>
          <a:lstStyle/>
          <a:p>
            <a:pPr>
              <a:defRPr/>
            </a:pPr>
            <a:r>
              <a:rPr lang="en-US" altLang="zh-TW" sz="5400" b="1" dirty="0">
                <a:solidFill>
                  <a:srgbClr val="00206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</a:t>
            </a:r>
            <a:r>
              <a:rPr lang="zh-TW" altLang="en-US" sz="5400" b="1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en-US" sz="5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學習壓力調適方法</a:t>
            </a:r>
            <a:endParaRPr lang="zh-TW" altLang="en-US" sz="5400" b="1" dirty="0" smtClean="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ea typeface="標楷體" pitchFamily="65" charset="-120"/>
            </a:endParaRPr>
          </a:p>
        </p:txBody>
      </p:sp>
      <p:sp>
        <p:nvSpPr>
          <p:cNvPr id="89091" name="Rectangle 3"/>
          <p:cNvSpPr>
            <a:spLocks noGrp="1"/>
          </p:cNvSpPr>
          <p:nvPr>
            <p:ph type="body" idx="1"/>
          </p:nvPr>
        </p:nvSpPr>
        <p:spPr>
          <a:xfrm>
            <a:off x="107950" y="2132856"/>
            <a:ext cx="8928100" cy="410445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altLang="zh-TW" sz="3600" b="1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(1)</a:t>
            </a:r>
            <a:r>
              <a:rPr lang="zh-TW" alt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學習情緒管理的</a:t>
            </a:r>
            <a:r>
              <a:rPr lang="zh-TW" altLang="en-US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技巧</a:t>
            </a:r>
            <a:endParaRPr lang="en-US" altLang="zh-TW" sz="3600" b="1" dirty="0" smtClean="0"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  <a:p>
            <a:pPr algn="ctr">
              <a:buNone/>
            </a:pPr>
            <a:r>
              <a:rPr lang="en-US" altLang="zh-TW" sz="3600" b="1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(2)</a:t>
            </a:r>
            <a:r>
              <a:rPr lang="zh-TW" alt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學習心理管理的</a:t>
            </a:r>
            <a:r>
              <a:rPr lang="zh-TW" altLang="en-US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技</a:t>
            </a:r>
            <a:endParaRPr lang="en-US" altLang="zh-TW" sz="3600" b="1" dirty="0" smtClean="0"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  <a:p>
            <a:pPr algn="ctr">
              <a:buNone/>
            </a:pPr>
            <a:r>
              <a:rPr lang="en-US" altLang="zh-TW" sz="3600" b="1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(3)</a:t>
            </a:r>
            <a:r>
              <a:rPr lang="zh-TW" alt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學習溝通管理的</a:t>
            </a:r>
            <a:r>
              <a:rPr lang="zh-TW" altLang="en-US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技巧</a:t>
            </a:r>
            <a:endParaRPr lang="en-US" altLang="zh-TW" sz="3600" b="1" dirty="0" smtClean="0"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  <a:p>
            <a:pPr algn="ctr">
              <a:buNone/>
            </a:pPr>
            <a:r>
              <a:rPr lang="en-US" altLang="zh-TW" sz="3600" b="1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(4)</a:t>
            </a:r>
            <a:r>
              <a:rPr lang="zh-TW" alt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學習運用社會資源系統的</a:t>
            </a:r>
            <a:r>
              <a:rPr lang="zh-TW" altLang="en-US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技巧</a:t>
            </a:r>
            <a:endParaRPr lang="en-US" altLang="zh-TW" sz="3600" b="1" dirty="0" smtClean="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  <a:p>
            <a:pPr algn="ctr">
              <a:buNone/>
            </a:pPr>
            <a:r>
              <a:rPr lang="en-US" altLang="zh-TW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(5)</a:t>
            </a:r>
            <a:r>
              <a:rPr lang="zh-TW" alt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標楷體" pitchFamily="65" charset="-120"/>
              </a:rPr>
              <a:t>學習放鬆的</a:t>
            </a:r>
            <a:r>
              <a:rPr lang="zh-TW" altLang="en-US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標楷體" pitchFamily="65" charset="-120"/>
              </a:rPr>
              <a:t>技巧</a:t>
            </a:r>
            <a:endParaRPr lang="en-US" altLang="zh-TW" sz="3600" b="1" dirty="0" smtClean="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ea typeface="標楷體" pitchFamily="65" charset="-120"/>
            </a:endParaRPr>
          </a:p>
          <a:p>
            <a:pPr algn="ctr">
              <a:buNone/>
            </a:pPr>
            <a:r>
              <a:rPr lang="en-US" altLang="zh-TW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(6)</a:t>
            </a:r>
            <a:r>
              <a:rPr lang="zh-TW" alt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標楷體" pitchFamily="65" charset="-120"/>
              </a:rPr>
              <a:t>學習時間管理的技巧</a:t>
            </a:r>
            <a:endParaRPr lang="en-US" altLang="zh-TW" sz="3600" b="1" dirty="0" smtClean="0"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  <a:p>
            <a:pPr algn="ctr">
              <a:buNone/>
            </a:pPr>
            <a:endParaRPr lang="en-US" altLang="zh-TW" sz="2800" dirty="0" smtClean="0"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718462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143000"/>
          </a:xfrm>
          <a:extLst/>
        </p:spPr>
        <p:txBody>
          <a:bodyPr rtlCol="0">
            <a:normAutofit/>
          </a:bodyPr>
          <a:lstStyle/>
          <a:p>
            <a:pPr eaLnBrk="1" hangingPunct="1">
              <a:defRPr/>
            </a:pPr>
            <a:r>
              <a:rPr lang="en-US" altLang="zh-TW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(1)</a:t>
            </a:r>
            <a:r>
              <a:rPr lang="zh-TW" altLang="en-US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itchFamily="65" charset="-120"/>
                <a:ea typeface="標楷體" pitchFamily="65" charset="-120"/>
              </a:rPr>
              <a:t>學習情緒管理的技巧</a:t>
            </a:r>
          </a:p>
        </p:txBody>
      </p:sp>
      <p:sp>
        <p:nvSpPr>
          <p:cNvPr id="16387" name="Rectangle 3"/>
          <p:cNvSpPr>
            <a:spLocks noGrp="1"/>
          </p:cNvSpPr>
          <p:nvPr>
            <p:ph type="body" idx="1"/>
          </p:nvPr>
        </p:nvSpPr>
        <p:spPr>
          <a:xfrm>
            <a:off x="323850" y="1600200"/>
            <a:ext cx="8640763" cy="5141913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altLang="zh-TW" sz="2400" dirty="0" smtClean="0">
                <a:latin typeface="Times New Roman" pitchFamily="18" charset="0"/>
                <a:ea typeface="標楷體" pitchFamily="65" charset="-120"/>
              </a:rPr>
              <a:t>1.</a:t>
            </a:r>
            <a:r>
              <a:rPr lang="zh-TW" altLang="en-US" sz="2400" b="1" dirty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覺</a:t>
            </a:r>
            <a:r>
              <a:rPr lang="zh-TW" altLang="en-US" sz="2400" b="1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察自己的情緒</a:t>
            </a:r>
            <a:r>
              <a:rPr lang="zh-TW" altLang="en-US" sz="2400" dirty="0" smtClean="0">
                <a:latin typeface="Times New Roman" pitchFamily="18" charset="0"/>
                <a:ea typeface="標楷體" pitchFamily="65" charset="-120"/>
              </a:rPr>
              <a:t>：	學會覺察自己的情緒。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altLang="zh-TW" sz="2400" dirty="0" smtClean="0">
                <a:latin typeface="Times New Roman" pitchFamily="18" charset="0"/>
                <a:ea typeface="標楷體" pitchFamily="65" charset="-120"/>
              </a:rPr>
              <a:t>2.</a:t>
            </a:r>
            <a:r>
              <a:rPr lang="zh-TW" altLang="en-US" sz="2400" b="1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適當表達自己的情緒</a:t>
            </a:r>
            <a:r>
              <a:rPr lang="zh-TW" altLang="en-US" sz="2400" dirty="0" smtClean="0">
                <a:latin typeface="Times New Roman" pitchFamily="18" charset="0"/>
                <a:ea typeface="標楷體" pitchFamily="65" charset="-120"/>
              </a:rPr>
              <a:t>：需用心體會、揣摩、學習，試著把自己的</a:t>
            </a:r>
            <a:r>
              <a:rPr lang="zh-TW" altLang="en-US" sz="2400" b="1" dirty="0" smtClean="0">
                <a:solidFill>
                  <a:srgbClr val="2309E1"/>
                </a:solidFill>
                <a:latin typeface="Times New Roman" pitchFamily="18" charset="0"/>
                <a:ea typeface="標楷體" pitchFamily="65" charset="-120"/>
              </a:rPr>
              <a:t>感覺</a:t>
            </a:r>
            <a:r>
              <a:rPr lang="zh-TW" altLang="en-US" sz="2400" dirty="0" smtClean="0">
                <a:latin typeface="Times New Roman" pitchFamily="18" charset="0"/>
                <a:ea typeface="標楷體" pitchFamily="65" charset="-120"/>
              </a:rPr>
              <a:t>說出來，而不是把情緒直接反應出來。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altLang="zh-TW" sz="2400" dirty="0" smtClean="0">
                <a:latin typeface="Times New Roman" pitchFamily="18" charset="0"/>
                <a:ea typeface="標楷體" pitchFamily="65" charset="-120"/>
              </a:rPr>
              <a:t>3.</a:t>
            </a:r>
            <a:r>
              <a:rPr lang="zh-TW" altLang="en-US" sz="2400" b="1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了解自己情緒的背後原因</a:t>
            </a:r>
            <a:r>
              <a:rPr lang="zh-TW" altLang="en-US" sz="2400" dirty="0" smtClean="0">
                <a:latin typeface="Times New Roman" pitchFamily="18" charset="0"/>
                <a:ea typeface="標楷體" pitchFamily="65" charset="-120"/>
              </a:rPr>
              <a:t>：瞭解可以促進同理心的發展。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altLang="zh-TW" sz="2400" dirty="0" smtClean="0">
                <a:latin typeface="Times New Roman" pitchFamily="18" charset="0"/>
                <a:ea typeface="標楷體" pitchFamily="65" charset="-120"/>
              </a:rPr>
              <a:t>4.</a:t>
            </a:r>
            <a:r>
              <a:rPr lang="zh-TW" altLang="en-US" sz="2400" b="1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尋找適合的抒解情緒方式</a:t>
            </a:r>
            <a:r>
              <a:rPr lang="zh-TW" altLang="en-US" sz="2400" dirty="0" smtClean="0">
                <a:latin typeface="Times New Roman" pitchFamily="18" charset="0"/>
                <a:ea typeface="標楷體" pitchFamily="65" charset="-120"/>
              </a:rPr>
              <a:t>：痛哭一場、訴苦、逛街、運動、聽音樂等。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altLang="zh-TW" sz="2400" dirty="0" smtClean="0">
                <a:latin typeface="Times New Roman" pitchFamily="18" charset="0"/>
                <a:ea typeface="標楷體" pitchFamily="65" charset="-120"/>
              </a:rPr>
              <a:t>5.</a:t>
            </a:r>
            <a:r>
              <a:rPr lang="zh-TW" altLang="en-US" sz="2400" b="1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設法轉換想法及改變心情</a:t>
            </a:r>
            <a:r>
              <a:rPr lang="zh-TW" altLang="en-US" sz="2400" dirty="0" smtClean="0">
                <a:latin typeface="Times New Roman" pitchFamily="18" charset="0"/>
                <a:ea typeface="標楷體" pitchFamily="65" charset="-120"/>
              </a:rPr>
              <a:t>：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zh-TW" altLang="en-US" sz="2400" dirty="0" smtClean="0">
                <a:latin typeface="Times New Roman" pitchFamily="18" charset="0"/>
                <a:ea typeface="標楷體" pitchFamily="65" charset="-120"/>
              </a:rPr>
              <a:t>	轉換負面的想法，試著從不同角度思考問題，培養樂觀正面的態度來詮釋所發生的每一件事情，並培養自己具有理性、彈性、不偏執的信念和價值觀。</a:t>
            </a:r>
            <a:endParaRPr lang="en-US" altLang="zh-TW" sz="2400" dirty="0" smtClean="0">
              <a:latin typeface="Times New Roman" pitchFamily="18" charset="0"/>
              <a:ea typeface="標楷體" pitchFamily="65" charset="-120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altLang="zh-TW" sz="2400" dirty="0" smtClean="0">
                <a:latin typeface="標楷體" pitchFamily="65" charset="-120"/>
                <a:ea typeface="標楷體" pitchFamily="65" charset="-120"/>
              </a:rPr>
              <a:t>6.</a:t>
            </a:r>
            <a:r>
              <a:rPr lang="zh-TW" altLang="zh-TW" sz="24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自我勉勵</a:t>
            </a: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：</a:t>
            </a:r>
            <a:r>
              <a:rPr lang="zh-TW" altLang="zh-TW" sz="2400" dirty="0" smtClean="0">
                <a:latin typeface="標楷體" pitchFamily="65" charset="-120"/>
                <a:ea typeface="標楷體" pitchFamily="65" charset="-120"/>
              </a:rPr>
              <a:t>自己褒揚自己，才不會覺得臭腥！</a:t>
            </a:r>
            <a:endParaRPr lang="en-US" altLang="zh-TW" sz="2400" dirty="0" smtClean="0"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altLang="zh-TW" sz="2400" dirty="0" smtClean="0">
                <a:latin typeface="標楷體" pitchFamily="65" charset="-120"/>
                <a:ea typeface="標楷體" pitchFamily="65" charset="-120"/>
              </a:rPr>
              <a:t>7.</a:t>
            </a:r>
            <a:r>
              <a:rPr lang="zh-TW" altLang="zh-TW" sz="24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培養感恩</a:t>
            </a: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：</a:t>
            </a:r>
            <a:r>
              <a:rPr lang="zh-TW" altLang="zh-TW" sz="2400" dirty="0" smtClean="0">
                <a:latin typeface="標楷體" pitchFamily="65" charset="-120"/>
                <a:ea typeface="標楷體" pitchFamily="65" charset="-120"/>
              </a:rPr>
              <a:t>感恩不僅可以提高正向情緒，更是一種有效的抗壓方式！</a:t>
            </a:r>
            <a:endParaRPr lang="en-US" altLang="zh-TW" sz="2400" dirty="0" smtClean="0"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943406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143000"/>
          </a:xfrm>
          <a:extLst/>
        </p:spPr>
        <p:txBody>
          <a:bodyPr rtlCol="0">
            <a:noAutofit/>
          </a:bodyPr>
          <a:lstStyle/>
          <a:p>
            <a:pPr>
              <a:defRPr/>
            </a:pPr>
            <a:r>
              <a:rPr lang="en-US" altLang="zh-TW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(2)</a:t>
            </a:r>
            <a:r>
              <a:rPr lang="zh-TW" altLang="en-US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標楷體" pitchFamily="65" charset="-120"/>
              </a:rPr>
              <a:t>學習心理管理的技巧</a:t>
            </a:r>
          </a:p>
        </p:txBody>
      </p:sp>
      <p:sp>
        <p:nvSpPr>
          <p:cNvPr id="81923" name="Rectangle 3"/>
          <p:cNvSpPr>
            <a:spLocks noGrp="1"/>
          </p:cNvSpPr>
          <p:nvPr>
            <p:ph type="body" idx="1"/>
          </p:nvPr>
        </p:nvSpPr>
        <p:spPr>
          <a:xfrm>
            <a:off x="0" y="1600200"/>
            <a:ext cx="9144000" cy="4997450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zh-TW" altLang="en-US" dirty="0" smtClean="0">
                <a:latin typeface="Times New Roman" pitchFamily="18" charset="0"/>
                <a:ea typeface="標楷體" pitchFamily="65" charset="-120"/>
              </a:rPr>
              <a:t>我們對未來有所期待（如：結婚、考試、生育、升遷、投資等），便會有壓力產生。</a:t>
            </a:r>
          </a:p>
          <a:p>
            <a:pPr algn="ctr" eaLnBrk="1" hangingPunct="1">
              <a:buFontTx/>
              <a:buNone/>
            </a:pPr>
            <a:endParaRPr lang="zh-TW" altLang="en-US" sz="1200" dirty="0" smtClean="0">
              <a:latin typeface="Times New Roman" pitchFamily="18" charset="0"/>
              <a:ea typeface="標楷體" pitchFamily="65" charset="-120"/>
            </a:endParaRPr>
          </a:p>
          <a:p>
            <a:pPr algn="ctr" eaLnBrk="1" hangingPunct="1">
              <a:buFontTx/>
              <a:buNone/>
            </a:pPr>
            <a:r>
              <a:rPr lang="en-US" altLang="zh-TW" dirty="0" smtClean="0">
                <a:latin typeface="Times New Roman" pitchFamily="18" charset="0"/>
                <a:ea typeface="標楷體" pitchFamily="65" charset="-120"/>
              </a:rPr>
              <a:t>1</a:t>
            </a:r>
            <a:r>
              <a:rPr lang="en-US" altLang="zh-TW" dirty="0" smtClean="0">
                <a:solidFill>
                  <a:srgbClr val="655E39"/>
                </a:solidFill>
                <a:latin typeface="Times New Roman" pitchFamily="18" charset="0"/>
                <a:ea typeface="標楷體" pitchFamily="65" charset="-120"/>
              </a:rPr>
              <a:t>.</a:t>
            </a:r>
            <a:r>
              <a:rPr lang="zh-TW" altLang="en-US" dirty="0" smtClean="0">
                <a:latin typeface="Times New Roman" pitchFamily="18" charset="0"/>
                <a:ea typeface="標楷體" pitchFamily="65" charset="-120"/>
              </a:rPr>
              <a:t>先瞭解壓力來源是</a:t>
            </a:r>
            <a:r>
              <a:rPr lang="zh-TW" altLang="en-US" b="1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心理期待</a:t>
            </a:r>
            <a:r>
              <a:rPr lang="zh-TW" altLang="en-US" dirty="0" smtClean="0">
                <a:solidFill>
                  <a:srgbClr val="655E39"/>
                </a:solidFill>
                <a:latin typeface="Times New Roman" pitchFamily="18" charset="0"/>
                <a:ea typeface="標楷體" pitchFamily="65" charset="-120"/>
              </a:rPr>
              <a:t>。</a:t>
            </a:r>
          </a:p>
          <a:p>
            <a:pPr algn="ctr" eaLnBrk="1" hangingPunct="1">
              <a:buFontTx/>
              <a:buNone/>
            </a:pPr>
            <a:r>
              <a:rPr lang="en-US" altLang="zh-TW" dirty="0" smtClean="0">
                <a:solidFill>
                  <a:srgbClr val="655E39"/>
                </a:solidFill>
                <a:latin typeface="Times New Roman" pitchFamily="18" charset="0"/>
                <a:ea typeface="標楷體" pitchFamily="65" charset="-120"/>
              </a:rPr>
              <a:t>2.</a:t>
            </a:r>
            <a:r>
              <a:rPr lang="zh-TW" altLang="zh-TW" dirty="0" smtClean="0">
                <a:latin typeface="標楷體" pitchFamily="65" charset="-120"/>
                <a:ea typeface="標楷體" pitchFamily="65" charset="-120"/>
              </a:rPr>
              <a:t>凡事按部就班，</a:t>
            </a:r>
            <a:r>
              <a:rPr lang="zh-TW" altLang="en-US" b="1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一次解決一件事</a:t>
            </a:r>
            <a:r>
              <a:rPr lang="zh-TW" altLang="en-US" dirty="0" smtClean="0">
                <a:solidFill>
                  <a:srgbClr val="655E39"/>
                </a:solidFill>
                <a:latin typeface="Times New Roman" pitchFamily="18" charset="0"/>
                <a:ea typeface="標楷體" pitchFamily="65" charset="-120"/>
              </a:rPr>
              <a:t>。</a:t>
            </a:r>
          </a:p>
          <a:p>
            <a:pPr algn="ctr" eaLnBrk="1" hangingPunct="1">
              <a:buFontTx/>
              <a:buNone/>
            </a:pPr>
            <a:r>
              <a:rPr lang="en-US" altLang="zh-TW" dirty="0" smtClean="0">
                <a:solidFill>
                  <a:srgbClr val="655E39"/>
                </a:solidFill>
                <a:latin typeface="Times New Roman" pitchFamily="18" charset="0"/>
                <a:ea typeface="標楷體" pitchFamily="65" charset="-120"/>
              </a:rPr>
              <a:t>3.</a:t>
            </a:r>
            <a:r>
              <a:rPr lang="zh-TW" altLang="zh-TW" dirty="0" smtClean="0">
                <a:latin typeface="標楷體" pitchFamily="65" charset="-120"/>
                <a:ea typeface="標楷體" pitchFamily="65" charset="-120"/>
              </a:rPr>
              <a:t>養成今日事今日畢的習慣，</a:t>
            </a:r>
            <a:r>
              <a:rPr lang="zh-TW" altLang="zh-TW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防範拖延成性</a:t>
            </a:r>
            <a:r>
              <a:rPr lang="zh-TW" altLang="en-US" dirty="0" smtClean="0">
                <a:solidFill>
                  <a:srgbClr val="655E39"/>
                </a:solidFill>
                <a:latin typeface="Times New Roman" pitchFamily="18" charset="0"/>
                <a:ea typeface="標楷體" pitchFamily="65" charset="-120"/>
              </a:rPr>
              <a:t>。</a:t>
            </a:r>
          </a:p>
          <a:p>
            <a:pPr algn="ctr" eaLnBrk="1" hangingPunct="1">
              <a:buFontTx/>
              <a:buNone/>
            </a:pPr>
            <a:r>
              <a:rPr lang="en-US" altLang="zh-TW" dirty="0" smtClean="0">
                <a:solidFill>
                  <a:srgbClr val="655E39"/>
                </a:solidFill>
                <a:latin typeface="Times New Roman" pitchFamily="18" charset="0"/>
                <a:ea typeface="標楷體" pitchFamily="65" charset="-120"/>
              </a:rPr>
              <a:t>4.</a:t>
            </a:r>
            <a:r>
              <a:rPr lang="zh-TW" altLang="en-US" dirty="0" smtClean="0">
                <a:latin typeface="Times New Roman" pitchFamily="18" charset="0"/>
                <a:ea typeface="標楷體" pitchFamily="65" charset="-120"/>
              </a:rPr>
              <a:t>在壓力下保持</a:t>
            </a:r>
            <a:r>
              <a:rPr lang="zh-TW" altLang="en-US" b="1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沈默</a:t>
            </a:r>
            <a:r>
              <a:rPr lang="zh-TW" altLang="en-US" dirty="0" smtClean="0">
                <a:solidFill>
                  <a:srgbClr val="655E39"/>
                </a:solidFill>
                <a:latin typeface="Times New Roman" pitchFamily="18" charset="0"/>
                <a:ea typeface="標楷體" pitchFamily="65" charset="-120"/>
              </a:rPr>
              <a:t>（</a:t>
            </a:r>
            <a:r>
              <a:rPr lang="zh-TW" altLang="en-US" b="1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沈靜的心</a:t>
            </a:r>
            <a:r>
              <a:rPr lang="zh-TW" altLang="en-US" dirty="0" smtClean="0">
                <a:solidFill>
                  <a:srgbClr val="655E39"/>
                </a:solidFill>
                <a:latin typeface="Times New Roman" pitchFamily="18" charset="0"/>
                <a:ea typeface="標楷體" pitchFamily="65" charset="-120"/>
              </a:rPr>
              <a:t>）</a:t>
            </a:r>
            <a:r>
              <a:rPr lang="zh-TW" altLang="en-US" dirty="0" smtClean="0">
                <a:latin typeface="Times New Roman" pitchFamily="18" charset="0"/>
                <a:ea typeface="標楷體" pitchFamily="65" charset="-120"/>
              </a:rPr>
              <a:t>，站穩住腳步。</a:t>
            </a:r>
          </a:p>
          <a:p>
            <a:pPr algn="ctr" eaLnBrk="1" hangingPunct="1">
              <a:buFontTx/>
              <a:buNone/>
            </a:pPr>
            <a:r>
              <a:rPr lang="en-US" altLang="zh-TW" dirty="0" smtClean="0">
                <a:solidFill>
                  <a:srgbClr val="655E39"/>
                </a:solidFill>
                <a:latin typeface="Times New Roman" pitchFamily="18" charset="0"/>
                <a:ea typeface="標楷體" pitchFamily="65" charset="-120"/>
              </a:rPr>
              <a:t>5.</a:t>
            </a:r>
            <a:r>
              <a:rPr lang="zh-TW" altLang="en-US" dirty="0" smtClean="0">
                <a:latin typeface="Times New Roman" pitchFamily="18" charset="0"/>
                <a:ea typeface="標楷體" pitchFamily="65" charset="-120"/>
              </a:rPr>
              <a:t>學習</a:t>
            </a:r>
            <a:r>
              <a:rPr lang="zh-TW" altLang="en-US" b="1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不追求完美</a:t>
            </a:r>
            <a:r>
              <a:rPr lang="zh-TW" altLang="en-US" dirty="0" smtClean="0">
                <a:latin typeface="Times New Roman" pitchFamily="18" charset="0"/>
                <a:ea typeface="標楷體" pitchFamily="65" charset="-120"/>
              </a:rPr>
              <a:t>的心態</a:t>
            </a:r>
            <a:r>
              <a:rPr lang="zh-TW" altLang="en-US" dirty="0" smtClean="0">
                <a:solidFill>
                  <a:srgbClr val="655E39"/>
                </a:solidFill>
                <a:latin typeface="Times New Roman" pitchFamily="18" charset="0"/>
                <a:ea typeface="標楷體" pitchFamily="65" charset="-120"/>
              </a:rPr>
              <a:t>、</a:t>
            </a:r>
            <a:r>
              <a:rPr lang="zh-TW" altLang="en-US" b="1" dirty="0" smtClean="0">
                <a:solidFill>
                  <a:srgbClr val="2309E1"/>
                </a:solidFill>
                <a:latin typeface="Times New Roman" pitchFamily="18" charset="0"/>
                <a:ea typeface="標楷體" pitchFamily="65" charset="-120"/>
              </a:rPr>
              <a:t>不逃避責任</a:t>
            </a:r>
            <a:r>
              <a:rPr lang="zh-TW" altLang="en-US" dirty="0" smtClean="0">
                <a:latin typeface="Times New Roman" pitchFamily="18" charset="0"/>
                <a:ea typeface="標楷體" pitchFamily="65" charset="-120"/>
              </a:rPr>
              <a:t>的態度、及</a:t>
            </a:r>
            <a:r>
              <a:rPr lang="zh-TW" altLang="en-US" b="1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培養果斷</a:t>
            </a:r>
            <a:r>
              <a:rPr lang="zh-TW" altLang="en-US" dirty="0" smtClean="0">
                <a:latin typeface="Times New Roman" pitchFamily="18" charset="0"/>
                <a:ea typeface="標楷體" pitchFamily="65" charset="-120"/>
              </a:rPr>
              <a:t>的決斷力。</a:t>
            </a:r>
          </a:p>
        </p:txBody>
      </p:sp>
    </p:spTree>
    <p:extLst>
      <p:ext uri="{BB962C8B-B14F-4D97-AF65-F5344CB8AC3E}">
        <p14:creationId xmlns:p14="http://schemas.microsoft.com/office/powerpoint/2010/main" val="505001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44624"/>
            <a:ext cx="9144000" cy="1143000"/>
          </a:xfrm>
          <a:extLst/>
        </p:spPr>
        <p:txBody>
          <a:bodyPr rtlCol="0">
            <a:noAutofit/>
          </a:bodyPr>
          <a:lstStyle/>
          <a:p>
            <a:pPr>
              <a:defRPr/>
            </a:pPr>
            <a:r>
              <a:rPr lang="en-US" altLang="zh-TW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(3)</a:t>
            </a:r>
            <a:r>
              <a:rPr lang="zh-TW" altLang="en-US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標楷體" pitchFamily="65" charset="-120"/>
              </a:rPr>
              <a:t>學習溝通管理的技巧</a:t>
            </a:r>
          </a:p>
        </p:txBody>
      </p:sp>
      <p:sp>
        <p:nvSpPr>
          <p:cNvPr id="82947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5068888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en-US" altLang="zh-TW" dirty="0" smtClean="0">
                <a:latin typeface="Times New Roman" pitchFamily="18" charset="0"/>
                <a:ea typeface="標楷體" pitchFamily="65" charset="-120"/>
              </a:rPr>
              <a:t>1.</a:t>
            </a:r>
            <a:r>
              <a:rPr lang="zh-TW" altLang="en-US" b="1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先傾聽別人的意見</a:t>
            </a:r>
            <a:r>
              <a:rPr lang="zh-TW" altLang="en-US" dirty="0" smtClean="0">
                <a:latin typeface="Times New Roman" pitchFamily="18" charset="0"/>
                <a:ea typeface="標楷體" pitchFamily="65" charset="-120"/>
              </a:rPr>
              <a:t>。</a:t>
            </a:r>
          </a:p>
          <a:p>
            <a:pPr algn="ctr" eaLnBrk="1" hangingPunct="1">
              <a:buFontTx/>
              <a:buNone/>
            </a:pPr>
            <a:r>
              <a:rPr lang="en-US" altLang="zh-TW" dirty="0" smtClean="0">
                <a:latin typeface="Times New Roman" pitchFamily="18" charset="0"/>
                <a:ea typeface="標楷體" pitchFamily="65" charset="-120"/>
              </a:rPr>
              <a:t>2.</a:t>
            </a:r>
            <a:r>
              <a:rPr lang="zh-TW" altLang="en-US" b="1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控制自己的情緒</a:t>
            </a:r>
            <a:r>
              <a:rPr lang="zh-TW" altLang="en-US" dirty="0" smtClean="0">
                <a:latin typeface="Times New Roman" pitchFamily="18" charset="0"/>
                <a:ea typeface="標楷體" pitchFamily="65" charset="-120"/>
              </a:rPr>
              <a:t>。</a:t>
            </a:r>
          </a:p>
          <a:p>
            <a:pPr algn="ctr" eaLnBrk="1" hangingPunct="1">
              <a:buFontTx/>
              <a:buNone/>
            </a:pPr>
            <a:r>
              <a:rPr lang="en-US" altLang="zh-TW" dirty="0" smtClean="0">
                <a:latin typeface="Times New Roman" pitchFamily="18" charset="0"/>
                <a:ea typeface="標楷體" pitchFamily="65" charset="-120"/>
              </a:rPr>
              <a:t>3.</a:t>
            </a:r>
            <a:r>
              <a:rPr lang="zh-TW" altLang="en-US" b="1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培養同理心</a:t>
            </a:r>
            <a:r>
              <a:rPr lang="zh-TW" altLang="en-US" dirty="0" smtClean="0">
                <a:latin typeface="Times New Roman" pitchFamily="18" charset="0"/>
                <a:ea typeface="標楷體" pitchFamily="65" charset="-120"/>
              </a:rPr>
              <a:t>：</a:t>
            </a:r>
          </a:p>
          <a:p>
            <a:pPr algn="ctr" eaLnBrk="1" hangingPunct="1">
              <a:buFontTx/>
              <a:buNone/>
            </a:pPr>
            <a:r>
              <a:rPr lang="zh-TW" altLang="en-US" dirty="0" smtClean="0">
                <a:latin typeface="Times New Roman" pitchFamily="18" charset="0"/>
                <a:ea typeface="標楷體" pitchFamily="65" charset="-120"/>
              </a:rPr>
              <a:t>	站在他人立場去體會他人的感受。</a:t>
            </a:r>
          </a:p>
          <a:p>
            <a:pPr algn="ctr" eaLnBrk="1" hangingPunct="1">
              <a:buFontTx/>
              <a:buNone/>
            </a:pPr>
            <a:r>
              <a:rPr lang="en-US" altLang="zh-TW" dirty="0" smtClean="0">
                <a:latin typeface="Times New Roman" pitchFamily="18" charset="0"/>
                <a:ea typeface="標楷體" pitchFamily="65" charset="-120"/>
              </a:rPr>
              <a:t>4.</a:t>
            </a:r>
            <a:r>
              <a:rPr lang="zh-TW" altLang="en-US" b="1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瞭解並接納別人的情緒</a:t>
            </a:r>
            <a:r>
              <a:rPr lang="zh-TW" altLang="en-US" dirty="0" smtClean="0">
                <a:latin typeface="Times New Roman" pitchFamily="18" charset="0"/>
                <a:ea typeface="標楷體" pitchFamily="65" charset="-120"/>
              </a:rPr>
              <a:t>。</a:t>
            </a:r>
          </a:p>
          <a:p>
            <a:pPr algn="ctr" eaLnBrk="1" hangingPunct="1">
              <a:buFontTx/>
              <a:buNone/>
            </a:pPr>
            <a:r>
              <a:rPr lang="en-US" altLang="zh-TW" dirty="0" smtClean="0">
                <a:latin typeface="Times New Roman" pitchFamily="18" charset="0"/>
                <a:ea typeface="標楷體" pitchFamily="65" charset="-120"/>
              </a:rPr>
              <a:t>5.</a:t>
            </a:r>
            <a:r>
              <a:rPr lang="zh-TW" altLang="en-US" b="1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表達自己的真實感受，而不是情緒</a:t>
            </a:r>
            <a:r>
              <a:rPr lang="zh-TW" altLang="en-US" dirty="0" smtClean="0">
                <a:latin typeface="Times New Roman" pitchFamily="18" charset="0"/>
                <a:ea typeface="標楷體" pitchFamily="65" charset="-120"/>
              </a:rPr>
              <a:t>。</a:t>
            </a:r>
          </a:p>
          <a:p>
            <a:pPr algn="ctr" eaLnBrk="1" hangingPunct="1">
              <a:buFontTx/>
              <a:buNone/>
            </a:pPr>
            <a:r>
              <a:rPr lang="en-US" altLang="zh-TW" dirty="0" smtClean="0">
                <a:latin typeface="Times New Roman" pitchFamily="18" charset="0"/>
                <a:ea typeface="標楷體" pitchFamily="65" charset="-120"/>
              </a:rPr>
              <a:t>6.</a:t>
            </a:r>
            <a:r>
              <a:rPr lang="zh-TW" altLang="en-US" b="1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真誠以對</a:t>
            </a:r>
            <a:r>
              <a:rPr lang="zh-TW" altLang="en-US" dirty="0" smtClean="0">
                <a:latin typeface="Times New Roman" pitchFamily="18" charset="0"/>
                <a:ea typeface="標楷體" pitchFamily="65" charset="-120"/>
              </a:rPr>
              <a:t>：</a:t>
            </a:r>
          </a:p>
          <a:p>
            <a:pPr algn="ctr" eaLnBrk="1" hangingPunct="1">
              <a:buFontTx/>
              <a:buNone/>
            </a:pPr>
            <a:r>
              <a:rPr lang="zh-TW" altLang="en-US" dirty="0" smtClean="0">
                <a:latin typeface="Times New Roman" pitchFamily="18" charset="0"/>
                <a:ea typeface="標楷體" pitchFamily="65" charset="-120"/>
              </a:rPr>
              <a:t>	把人當</a:t>
            </a:r>
            <a:r>
              <a:rPr lang="zh-TW" altLang="en-US" b="1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目的</a:t>
            </a:r>
            <a:r>
              <a:rPr lang="zh-TW" altLang="en-US" dirty="0" smtClean="0">
                <a:latin typeface="Times New Roman" pitchFamily="18" charset="0"/>
                <a:ea typeface="標楷體" pitchFamily="65" charset="-120"/>
              </a:rPr>
              <a:t>對待，而不是當</a:t>
            </a:r>
            <a:r>
              <a:rPr lang="zh-TW" altLang="en-US" b="1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手段</a:t>
            </a:r>
            <a:r>
              <a:rPr lang="zh-TW" altLang="en-US" dirty="0" smtClean="0">
                <a:latin typeface="Times New Roman" pitchFamily="18" charset="0"/>
                <a:ea typeface="標楷體" pitchFamily="65" charset="-120"/>
              </a:rPr>
              <a:t>處理。</a:t>
            </a:r>
          </a:p>
        </p:txBody>
      </p:sp>
    </p:spTree>
    <p:extLst>
      <p:ext uri="{BB962C8B-B14F-4D97-AF65-F5344CB8AC3E}">
        <p14:creationId xmlns:p14="http://schemas.microsoft.com/office/powerpoint/2010/main" val="2966633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ChangeArrowheads="1"/>
          </p:cNvSpPr>
          <p:nvPr>
            <p:ph type="title"/>
          </p:nvPr>
        </p:nvSpPr>
        <p:spPr>
          <a:xfrm>
            <a:off x="34959" y="116632"/>
            <a:ext cx="9144000" cy="1080120"/>
          </a:xfrm>
          <a:extLst/>
        </p:spPr>
        <p:txBody>
          <a:bodyPr rtlCol="0">
            <a:normAutofit/>
          </a:bodyPr>
          <a:lstStyle/>
          <a:p>
            <a:pPr>
              <a:defRPr/>
            </a:pPr>
            <a:r>
              <a:rPr lang="en-US" altLang="zh-TW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(4)</a:t>
            </a:r>
            <a:r>
              <a:rPr lang="zh-TW" altLang="en-US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標楷體" pitchFamily="65" charset="-120"/>
              </a:rPr>
              <a:t>學習運用社會資源系統的技巧</a:t>
            </a:r>
          </a:p>
        </p:txBody>
      </p:sp>
      <p:sp>
        <p:nvSpPr>
          <p:cNvPr id="83971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435975" cy="4997152"/>
          </a:xfrm>
        </p:spPr>
        <p:txBody>
          <a:bodyPr>
            <a:normAutofit/>
          </a:bodyPr>
          <a:lstStyle/>
          <a:p>
            <a:pPr eaLnBrk="1" hangingPunct="1">
              <a:buFontTx/>
              <a:buNone/>
            </a:pPr>
            <a:r>
              <a:rPr lang="zh-TW" altLang="en-US" sz="2800" dirty="0" smtClean="0">
                <a:latin typeface="Times New Roman" pitchFamily="18" charset="0"/>
                <a:ea typeface="標楷體" pitchFamily="65" charset="-120"/>
              </a:rPr>
              <a:t>我們可以依據不同的壓力來源，尋求不同的社會支持網絡。</a:t>
            </a:r>
          </a:p>
          <a:p>
            <a:pPr algn="ctr" eaLnBrk="1" hangingPunct="1">
              <a:buFontTx/>
              <a:buNone/>
            </a:pPr>
            <a:r>
              <a:rPr lang="en-US" altLang="zh-TW" sz="2800" dirty="0" smtClean="0">
                <a:latin typeface="Times New Roman" pitchFamily="18" charset="0"/>
                <a:ea typeface="標楷體" pitchFamily="65" charset="-120"/>
              </a:rPr>
              <a:t>1.</a:t>
            </a:r>
            <a:r>
              <a:rPr lang="zh-TW" altLang="en-US" sz="2800" b="1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向師長、父母、兄弟、親戚、朋友尋求協助</a:t>
            </a:r>
            <a:r>
              <a:rPr lang="zh-TW" altLang="en-US" sz="2800" dirty="0" smtClean="0">
                <a:latin typeface="Times New Roman" pitchFamily="18" charset="0"/>
                <a:ea typeface="標楷體" pitchFamily="65" charset="-120"/>
              </a:rPr>
              <a:t>。</a:t>
            </a:r>
          </a:p>
          <a:p>
            <a:pPr algn="ctr" eaLnBrk="1" hangingPunct="1">
              <a:buFontTx/>
              <a:buNone/>
            </a:pPr>
            <a:r>
              <a:rPr lang="en-US" altLang="zh-TW" sz="2800" dirty="0" smtClean="0">
                <a:latin typeface="Times New Roman" pitchFamily="18" charset="0"/>
                <a:ea typeface="標楷體" pitchFamily="65" charset="-120"/>
              </a:rPr>
              <a:t>2.</a:t>
            </a:r>
            <a:r>
              <a:rPr lang="zh-TW" altLang="en-US" sz="2800" b="1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養寵物來調整心情</a:t>
            </a:r>
            <a:r>
              <a:rPr lang="zh-TW" altLang="en-US" sz="2800" dirty="0" smtClean="0">
                <a:latin typeface="Times New Roman" pitchFamily="18" charset="0"/>
                <a:ea typeface="標楷體" pitchFamily="65" charset="-120"/>
              </a:rPr>
              <a:t>。</a:t>
            </a:r>
          </a:p>
          <a:p>
            <a:pPr algn="ctr" eaLnBrk="1" hangingPunct="1">
              <a:buFontTx/>
              <a:buNone/>
            </a:pPr>
            <a:r>
              <a:rPr lang="en-US" altLang="zh-TW" sz="2800" dirty="0" smtClean="0">
                <a:latin typeface="Times New Roman" pitchFamily="18" charset="0"/>
                <a:ea typeface="標楷體" pitchFamily="65" charset="-120"/>
              </a:rPr>
              <a:t>3.</a:t>
            </a:r>
            <a:r>
              <a:rPr lang="zh-TW" altLang="en-US" sz="2800" b="1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向社福單位或機構求助</a:t>
            </a:r>
            <a:r>
              <a:rPr lang="zh-TW" altLang="en-US" sz="2800" dirty="0" smtClean="0">
                <a:latin typeface="Times New Roman" pitchFamily="18" charset="0"/>
                <a:ea typeface="標楷體" pitchFamily="65" charset="-120"/>
              </a:rPr>
              <a:t>（如：張老師、生命線、家扶中心、晚情協會、兒福中心、反詐騙專線）。</a:t>
            </a:r>
          </a:p>
          <a:p>
            <a:pPr algn="ctr" eaLnBrk="1" hangingPunct="1">
              <a:buFontTx/>
              <a:buNone/>
            </a:pPr>
            <a:r>
              <a:rPr lang="en-US" altLang="zh-TW" sz="2800" dirty="0" smtClean="0">
                <a:latin typeface="Times New Roman" pitchFamily="18" charset="0"/>
                <a:ea typeface="標楷體" pitchFamily="65" charset="-120"/>
              </a:rPr>
              <a:t>4.</a:t>
            </a:r>
            <a:r>
              <a:rPr lang="zh-TW" altLang="en-US" sz="2800" b="1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參加支援團體或組織</a:t>
            </a:r>
            <a:r>
              <a:rPr lang="zh-TW" altLang="en-US" sz="2800" dirty="0" smtClean="0">
                <a:latin typeface="Times New Roman" pitchFamily="18" charset="0"/>
                <a:ea typeface="標楷體" pitchFamily="65" charset="-120"/>
              </a:rPr>
              <a:t>（如：減重、戒煙、戒酒、戒賭、戒毒協會）。</a:t>
            </a:r>
          </a:p>
          <a:p>
            <a:pPr algn="ctr" eaLnBrk="1" hangingPunct="1">
              <a:buFontTx/>
              <a:buNone/>
            </a:pPr>
            <a:r>
              <a:rPr lang="en-US" altLang="zh-TW" sz="2800" dirty="0" smtClean="0">
                <a:latin typeface="Times New Roman" pitchFamily="18" charset="0"/>
                <a:ea typeface="標楷體" pitchFamily="65" charset="-120"/>
              </a:rPr>
              <a:t>5.</a:t>
            </a:r>
            <a:r>
              <a:rPr lang="zh-TW" altLang="en-US" sz="2800" b="1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尋求專業諮商協助</a:t>
            </a:r>
            <a:r>
              <a:rPr lang="zh-TW" altLang="en-US" sz="2800" dirty="0" smtClean="0">
                <a:latin typeface="Times New Roman" pitchFamily="18" charset="0"/>
                <a:ea typeface="標楷體" pitchFamily="65" charset="-120"/>
              </a:rPr>
              <a:t>（如：風水師、算命師、靈性導師、心理師、諮商師、精神科醫師）。</a:t>
            </a:r>
          </a:p>
        </p:txBody>
      </p:sp>
    </p:spTree>
    <p:extLst>
      <p:ext uri="{BB962C8B-B14F-4D97-AF65-F5344CB8AC3E}">
        <p14:creationId xmlns:p14="http://schemas.microsoft.com/office/powerpoint/2010/main" val="2523653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74638"/>
            <a:ext cx="9144000" cy="1143000"/>
          </a:xfrm>
          <a:extLst/>
        </p:spPr>
        <p:txBody>
          <a:bodyPr rtlCol="0">
            <a:normAutofit/>
          </a:bodyPr>
          <a:lstStyle/>
          <a:p>
            <a:pPr>
              <a:defRPr/>
            </a:pPr>
            <a:r>
              <a:rPr lang="en-US" altLang="zh-TW" sz="4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(5)</a:t>
            </a:r>
            <a:r>
              <a:rPr lang="zh-TW" altLang="en-US" sz="4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標楷體" pitchFamily="65" charset="-120"/>
              </a:rPr>
              <a:t>學習</a:t>
            </a:r>
            <a:r>
              <a:rPr lang="zh-TW" altLang="en-US" sz="4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標楷體" pitchFamily="65" charset="-120"/>
              </a:rPr>
              <a:t>放鬆的技巧</a:t>
            </a:r>
          </a:p>
        </p:txBody>
      </p:sp>
      <p:sp>
        <p:nvSpPr>
          <p:cNvPr id="84995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5068888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en-US" altLang="zh-TW" dirty="0" smtClean="0">
                <a:latin typeface="Times New Roman" pitchFamily="18" charset="0"/>
                <a:ea typeface="新細明體" pitchFamily="18" charset="-120"/>
              </a:rPr>
              <a:t>1</a:t>
            </a:r>
            <a:r>
              <a:rPr lang="en-US" altLang="zh-TW" dirty="0" smtClean="0">
                <a:latin typeface="Times New Roman" pitchFamily="18" charset="0"/>
                <a:ea typeface="標楷體" pitchFamily="65" charset="-120"/>
              </a:rPr>
              <a:t>.</a:t>
            </a:r>
            <a:r>
              <a:rPr lang="zh-TW" altLang="en-US" b="1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肢體運動</a:t>
            </a:r>
            <a:r>
              <a:rPr lang="zh-TW" altLang="en-US" dirty="0" smtClean="0">
                <a:latin typeface="Times New Roman" pitchFamily="18" charset="0"/>
                <a:ea typeface="標楷體" pitchFamily="65" charset="-120"/>
              </a:rPr>
              <a:t>：跑步、打球、溜冰、攀岩。</a:t>
            </a:r>
          </a:p>
          <a:p>
            <a:pPr algn="ctr" eaLnBrk="1" hangingPunct="1">
              <a:buFontTx/>
              <a:buNone/>
            </a:pPr>
            <a:r>
              <a:rPr lang="en-US" altLang="zh-TW" dirty="0" smtClean="0">
                <a:latin typeface="Times New Roman" pitchFamily="18" charset="0"/>
                <a:ea typeface="標楷體" pitchFamily="65" charset="-120"/>
              </a:rPr>
              <a:t>2.</a:t>
            </a:r>
            <a:r>
              <a:rPr lang="zh-TW" altLang="en-US" b="1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聽音樂、跳舞</a:t>
            </a:r>
            <a:r>
              <a:rPr lang="zh-TW" altLang="en-US" dirty="0" smtClean="0">
                <a:latin typeface="Times New Roman" pitchFamily="18" charset="0"/>
                <a:ea typeface="標楷體" pitchFamily="65" charset="-120"/>
              </a:rPr>
              <a:t>。</a:t>
            </a:r>
          </a:p>
          <a:p>
            <a:pPr algn="ctr" eaLnBrk="1" hangingPunct="1">
              <a:buFontTx/>
              <a:buNone/>
            </a:pPr>
            <a:r>
              <a:rPr lang="en-US" altLang="zh-TW" dirty="0" smtClean="0">
                <a:latin typeface="Times New Roman" pitchFamily="18" charset="0"/>
                <a:ea typeface="標楷體" pitchFamily="65" charset="-120"/>
              </a:rPr>
              <a:t>3.</a:t>
            </a:r>
            <a:r>
              <a:rPr lang="zh-TW" altLang="en-US" b="1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畫畫（如：近期很夯的禪繞畫）</a:t>
            </a:r>
            <a:r>
              <a:rPr lang="zh-TW" altLang="en-US" dirty="0" smtClean="0">
                <a:latin typeface="Times New Roman" pitchFamily="18" charset="0"/>
                <a:ea typeface="標楷體" pitchFamily="65" charset="-120"/>
              </a:rPr>
              <a:t>。</a:t>
            </a:r>
          </a:p>
          <a:p>
            <a:pPr algn="ctr" eaLnBrk="1" hangingPunct="1">
              <a:buFontTx/>
              <a:buNone/>
            </a:pPr>
            <a:r>
              <a:rPr lang="en-US" altLang="zh-TW" dirty="0" smtClean="0">
                <a:latin typeface="Times New Roman" pitchFamily="18" charset="0"/>
                <a:ea typeface="標楷體" pitchFamily="65" charset="-120"/>
              </a:rPr>
              <a:t>4.</a:t>
            </a:r>
            <a:r>
              <a:rPr lang="zh-TW" altLang="en-US" b="1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閱讀</a:t>
            </a:r>
            <a:r>
              <a:rPr lang="zh-TW" altLang="en-US" dirty="0" smtClean="0">
                <a:latin typeface="Times New Roman" pitchFamily="18" charset="0"/>
                <a:ea typeface="標楷體" pitchFamily="65" charset="-120"/>
              </a:rPr>
              <a:t>（勵志、身心靈成長書籍）。</a:t>
            </a:r>
          </a:p>
          <a:p>
            <a:pPr algn="ctr" eaLnBrk="1" hangingPunct="1">
              <a:buFontTx/>
              <a:buNone/>
            </a:pPr>
            <a:r>
              <a:rPr lang="en-US" altLang="zh-TW" dirty="0" smtClean="0">
                <a:latin typeface="Times New Roman" pitchFamily="18" charset="0"/>
                <a:ea typeface="標楷體" pitchFamily="65" charset="-120"/>
              </a:rPr>
              <a:t>5.</a:t>
            </a:r>
            <a:r>
              <a:rPr lang="zh-TW" altLang="en-US" b="1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肌肉放鬆</a:t>
            </a:r>
            <a:r>
              <a:rPr lang="zh-TW" altLang="en-US" dirty="0" smtClean="0">
                <a:latin typeface="Times New Roman" pitchFamily="18" charset="0"/>
                <a:ea typeface="標楷體" pitchFamily="65" charset="-120"/>
              </a:rPr>
              <a:t>。</a:t>
            </a:r>
          </a:p>
          <a:p>
            <a:pPr algn="ctr" eaLnBrk="1" hangingPunct="1">
              <a:buFontTx/>
              <a:buNone/>
            </a:pPr>
            <a:r>
              <a:rPr lang="en-US" altLang="zh-TW" dirty="0" smtClean="0">
                <a:latin typeface="Times New Roman" pitchFamily="18" charset="0"/>
                <a:ea typeface="標楷體" pitchFamily="65" charset="-120"/>
              </a:rPr>
              <a:t>6.</a:t>
            </a:r>
            <a:r>
              <a:rPr lang="zh-TW" altLang="en-US" b="1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呼吸訓練</a:t>
            </a:r>
            <a:r>
              <a:rPr lang="zh-TW" altLang="en-US" dirty="0" smtClean="0">
                <a:latin typeface="Times New Roman" pitchFamily="18" charset="0"/>
                <a:ea typeface="標楷體" pitchFamily="65" charset="-120"/>
              </a:rPr>
              <a:t>。</a:t>
            </a:r>
          </a:p>
          <a:p>
            <a:pPr algn="ctr" eaLnBrk="1" hangingPunct="1">
              <a:buFontTx/>
              <a:buNone/>
            </a:pPr>
            <a:r>
              <a:rPr lang="en-US" altLang="zh-TW" dirty="0" smtClean="0">
                <a:latin typeface="Times New Roman" pitchFamily="18" charset="0"/>
                <a:ea typeface="標楷體" pitchFamily="65" charset="-120"/>
              </a:rPr>
              <a:t>7.</a:t>
            </a:r>
            <a:r>
              <a:rPr lang="zh-TW" altLang="en-US" b="1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做瑜珈、練氣功</a:t>
            </a:r>
            <a:r>
              <a:rPr lang="zh-TW" altLang="en-US" dirty="0" smtClean="0">
                <a:latin typeface="Times New Roman" pitchFamily="18" charset="0"/>
                <a:ea typeface="標楷體" pitchFamily="65" charset="-120"/>
              </a:rPr>
              <a:t>。</a:t>
            </a:r>
          </a:p>
          <a:p>
            <a:pPr algn="ctr" eaLnBrk="1" hangingPunct="1">
              <a:buFontTx/>
              <a:buNone/>
            </a:pPr>
            <a:r>
              <a:rPr lang="en-US" altLang="zh-TW" dirty="0" smtClean="0">
                <a:latin typeface="Times New Roman" pitchFamily="18" charset="0"/>
                <a:ea typeface="標楷體" pitchFamily="65" charset="-120"/>
              </a:rPr>
              <a:t>8.</a:t>
            </a:r>
            <a:r>
              <a:rPr lang="zh-TW" altLang="en-US" b="1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靜坐、正念冥想、超覺靜坐</a:t>
            </a:r>
            <a:r>
              <a:rPr lang="zh-TW" altLang="en-US" dirty="0" smtClean="0">
                <a:latin typeface="Times New Roman" pitchFamily="18" charset="0"/>
                <a:ea typeface="標楷體" pitchFamily="65" charset="-120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1685068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16632"/>
            <a:ext cx="8229600" cy="1440160"/>
          </a:xfrm>
          <a:extLst/>
        </p:spPr>
        <p:txBody>
          <a:bodyPr rtlCol="0">
            <a:noAutofit/>
          </a:bodyPr>
          <a:lstStyle/>
          <a:p>
            <a:pPr>
              <a:defRPr/>
            </a:pPr>
            <a:r>
              <a:rPr lang="en-US" altLang="zh-TW" sz="4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(6)</a:t>
            </a:r>
            <a:r>
              <a:rPr lang="zh-TW" altLang="en-US" sz="4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標楷體" pitchFamily="65" charset="-120"/>
              </a:rPr>
              <a:t>學習</a:t>
            </a:r>
            <a:r>
              <a:rPr lang="zh-TW" altLang="en-US" sz="4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標楷體" pitchFamily="65" charset="-120"/>
              </a:rPr>
              <a:t>時間管理的技巧</a:t>
            </a:r>
          </a:p>
        </p:txBody>
      </p:sp>
      <p:sp>
        <p:nvSpPr>
          <p:cNvPr id="86019" name="Rectangle 3"/>
          <p:cNvSpPr>
            <a:spLocks noGrp="1"/>
          </p:cNvSpPr>
          <p:nvPr>
            <p:ph type="body" idx="1"/>
          </p:nvPr>
        </p:nvSpPr>
        <p:spPr>
          <a:xfrm>
            <a:off x="250825" y="1772816"/>
            <a:ext cx="8713788" cy="4824536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r>
              <a:rPr lang="en-US" altLang="zh-TW" sz="2800" dirty="0" smtClean="0">
                <a:latin typeface="Times New Roman" pitchFamily="18" charset="0"/>
                <a:ea typeface="標楷體" pitchFamily="65" charset="-120"/>
              </a:rPr>
              <a:t>1.</a:t>
            </a:r>
            <a:r>
              <a:rPr lang="zh-TW" altLang="en-US" sz="2800" b="1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設定優先次序</a:t>
            </a:r>
            <a:r>
              <a:rPr lang="zh-TW" altLang="en-US" sz="2800" dirty="0" smtClean="0">
                <a:latin typeface="Times New Roman" pitchFamily="18" charset="0"/>
                <a:ea typeface="標楷體" pitchFamily="65" charset="-120"/>
              </a:rPr>
              <a:t>：</a:t>
            </a:r>
            <a:r>
              <a:rPr lang="en-US" altLang="zh-TW" sz="2800" dirty="0" smtClean="0">
                <a:latin typeface="Times New Roman" pitchFamily="18" charset="0"/>
                <a:ea typeface="標楷體" pitchFamily="65" charset="-120"/>
              </a:rPr>
              <a:t>20/80</a:t>
            </a:r>
            <a:r>
              <a:rPr lang="zh-TW" altLang="en-US" sz="2800" dirty="0" smtClean="0">
                <a:latin typeface="Times New Roman" pitchFamily="18" charset="0"/>
                <a:ea typeface="標楷體" pitchFamily="65" charset="-120"/>
              </a:rPr>
              <a:t>法則。</a:t>
            </a:r>
          </a:p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r>
              <a:rPr lang="en-US" altLang="zh-TW" sz="2800" dirty="0" smtClean="0">
                <a:latin typeface="Times New Roman" pitchFamily="18" charset="0"/>
                <a:ea typeface="標楷體" pitchFamily="65" charset="-120"/>
              </a:rPr>
              <a:t>2.</a:t>
            </a:r>
            <a:r>
              <a:rPr lang="zh-TW" altLang="en-US" sz="2800" b="1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焦點法則</a:t>
            </a:r>
            <a:r>
              <a:rPr lang="zh-TW" altLang="en-US" sz="2800" dirty="0" smtClean="0">
                <a:latin typeface="Times New Roman" pitchFamily="18" charset="0"/>
                <a:ea typeface="標楷體" pitchFamily="65" charset="-120"/>
              </a:rPr>
              <a:t>：一次處理一件事。</a:t>
            </a:r>
          </a:p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r>
              <a:rPr lang="en-US" altLang="zh-TW" sz="2800" dirty="0" smtClean="0">
                <a:latin typeface="Times New Roman" pitchFamily="18" charset="0"/>
                <a:ea typeface="標楷體" pitchFamily="65" charset="-120"/>
              </a:rPr>
              <a:t>3.</a:t>
            </a:r>
            <a:r>
              <a:rPr lang="zh-TW" altLang="en-US" sz="2800" b="1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重要的事先做</a:t>
            </a:r>
            <a:r>
              <a:rPr lang="zh-TW" altLang="en-US" sz="2800" dirty="0" smtClean="0">
                <a:latin typeface="Times New Roman" pitchFamily="18" charset="0"/>
                <a:ea typeface="標楷體" pitchFamily="65" charset="-120"/>
              </a:rPr>
              <a:t>。</a:t>
            </a:r>
          </a:p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r>
              <a:rPr lang="en-US" altLang="zh-TW" sz="2800" dirty="0" smtClean="0">
                <a:latin typeface="Times New Roman" pitchFamily="18" charset="0"/>
                <a:ea typeface="標楷體" pitchFamily="65" charset="-120"/>
              </a:rPr>
              <a:t>4.</a:t>
            </a:r>
            <a:r>
              <a:rPr lang="zh-TW" altLang="en-US" sz="2800" b="1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大事情用大時間處理，小事情用小時間處理</a:t>
            </a:r>
            <a:r>
              <a:rPr lang="zh-TW" altLang="en-US" sz="2800" dirty="0" smtClean="0">
                <a:latin typeface="Times New Roman" pitchFamily="18" charset="0"/>
                <a:ea typeface="標楷體" pitchFamily="65" charset="-120"/>
              </a:rPr>
              <a:t>。</a:t>
            </a:r>
          </a:p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r>
              <a:rPr lang="en-US" altLang="zh-TW" sz="2800" dirty="0" smtClean="0">
                <a:latin typeface="Times New Roman" pitchFamily="18" charset="0"/>
                <a:ea typeface="標楷體" pitchFamily="65" charset="-120"/>
              </a:rPr>
              <a:t>5.</a:t>
            </a:r>
            <a:r>
              <a:rPr lang="zh-TW" altLang="en-US" sz="2800" b="1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每天贏在起跑點</a:t>
            </a:r>
            <a:r>
              <a:rPr lang="zh-TW" altLang="en-US" sz="2800" dirty="0" smtClean="0">
                <a:latin typeface="Times New Roman" pitchFamily="18" charset="0"/>
                <a:ea typeface="標楷體" pitchFamily="65" charset="-120"/>
              </a:rPr>
              <a:t>：充分利用零碎時間。</a:t>
            </a:r>
          </a:p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r>
              <a:rPr lang="en-US" altLang="zh-TW" sz="2800" dirty="0" smtClean="0">
                <a:latin typeface="Times New Roman" pitchFamily="18" charset="0"/>
                <a:ea typeface="標楷體" pitchFamily="65" charset="-120"/>
              </a:rPr>
              <a:t>6.</a:t>
            </a:r>
            <a:r>
              <a:rPr lang="zh-TW" altLang="en-US" sz="2800" b="1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不要過於心急、貪心</a:t>
            </a:r>
            <a:r>
              <a:rPr lang="zh-TW" altLang="en-US" sz="2800" dirty="0" smtClean="0">
                <a:latin typeface="Times New Roman" pitchFamily="18" charset="0"/>
                <a:ea typeface="標楷體" pitchFamily="65" charset="-120"/>
              </a:rPr>
              <a:t>。</a:t>
            </a:r>
          </a:p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r>
              <a:rPr lang="en-US" altLang="zh-TW" sz="2800" dirty="0" smtClean="0">
                <a:latin typeface="Times New Roman" pitchFamily="18" charset="0"/>
                <a:ea typeface="標楷體" pitchFamily="65" charset="-120"/>
              </a:rPr>
              <a:t>7.</a:t>
            </a:r>
            <a:r>
              <a:rPr lang="zh-TW" altLang="en-US" sz="2800" b="1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蒐集資料，有助於處理事情</a:t>
            </a:r>
            <a:r>
              <a:rPr lang="zh-TW" altLang="en-US" sz="2800" dirty="0" smtClean="0">
                <a:latin typeface="Times New Roman" pitchFamily="18" charset="0"/>
                <a:ea typeface="標楷體" pitchFamily="65" charset="-120"/>
              </a:rPr>
              <a:t>。</a:t>
            </a:r>
          </a:p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r>
              <a:rPr lang="en-US" altLang="zh-TW" sz="2800" dirty="0" smtClean="0">
                <a:latin typeface="Times New Roman" pitchFamily="18" charset="0"/>
                <a:ea typeface="標楷體" pitchFamily="65" charset="-120"/>
              </a:rPr>
              <a:t>8.</a:t>
            </a:r>
            <a:r>
              <a:rPr lang="zh-TW" altLang="en-US" sz="2800" b="1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充分應用資源</a:t>
            </a:r>
            <a:r>
              <a:rPr lang="zh-TW" altLang="en-US" sz="2800" dirty="0" smtClean="0">
                <a:latin typeface="Times New Roman" pitchFamily="18" charset="0"/>
                <a:ea typeface="標楷體" pitchFamily="65" charset="-120"/>
              </a:rPr>
              <a:t>。</a:t>
            </a:r>
          </a:p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r>
              <a:rPr lang="en-US" altLang="zh-TW" sz="2800" dirty="0" smtClean="0">
                <a:latin typeface="Times New Roman" pitchFamily="18" charset="0"/>
                <a:ea typeface="標楷體" pitchFamily="65" charset="-120"/>
              </a:rPr>
              <a:t>9.</a:t>
            </a:r>
            <a:r>
              <a:rPr lang="zh-TW" altLang="en-US" sz="2800" b="1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瞭解自己的生理時鐘</a:t>
            </a:r>
            <a:r>
              <a:rPr lang="zh-TW" altLang="en-US" sz="2800" dirty="0" smtClean="0">
                <a:latin typeface="Times New Roman" pitchFamily="18" charset="0"/>
                <a:ea typeface="標楷體" pitchFamily="65" charset="-120"/>
              </a:rPr>
              <a:t>。</a:t>
            </a:r>
          </a:p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r>
              <a:rPr lang="en-US" altLang="zh-TW" sz="2800" dirty="0" smtClean="0">
                <a:latin typeface="Times New Roman" pitchFamily="18" charset="0"/>
                <a:ea typeface="標楷體" pitchFamily="65" charset="-120"/>
              </a:rPr>
              <a:t>10.</a:t>
            </a:r>
            <a:r>
              <a:rPr lang="zh-TW" altLang="en-US" sz="2800" b="1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找出時間盜賊</a:t>
            </a:r>
            <a:r>
              <a:rPr lang="zh-TW" altLang="en-US" sz="2800" dirty="0" smtClean="0">
                <a:latin typeface="Times New Roman" pitchFamily="18" charset="0"/>
                <a:ea typeface="標楷體" pitchFamily="65" charset="-120"/>
              </a:rPr>
              <a:t>：檢討時間的花費。</a:t>
            </a:r>
          </a:p>
        </p:txBody>
      </p:sp>
    </p:spTree>
    <p:extLst>
      <p:ext uri="{BB962C8B-B14F-4D97-AF65-F5344CB8AC3E}">
        <p14:creationId xmlns:p14="http://schemas.microsoft.com/office/powerpoint/2010/main" val="3054932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080120"/>
          </a:xfrm>
        </p:spPr>
        <p:txBody>
          <a:bodyPr>
            <a:normAutofit/>
          </a:bodyPr>
          <a:lstStyle/>
          <a:p>
            <a:r>
              <a:rPr lang="en-US" altLang="zh-TW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zh-TW" altLang="en-US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、</a:t>
            </a:r>
            <a:r>
              <a:rPr lang="zh-TW" altLang="en-US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提升教師自我效能</a:t>
            </a:r>
            <a:endParaRPr lang="zh-TW" altLang="en-US" sz="5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1520" y="1600200"/>
            <a:ext cx="8640960" cy="5069160"/>
          </a:xfrm>
        </p:spPr>
        <p:txBody>
          <a:bodyPr>
            <a:normAutofit fontScale="85000" lnSpcReduction="10000"/>
          </a:bodyPr>
          <a:lstStyle/>
          <a:p>
            <a:pPr algn="ctr">
              <a:buNone/>
            </a:pPr>
            <a:r>
              <a:rPr lang="en-US" altLang="zh-TW" sz="3300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1.</a:t>
            </a:r>
            <a:r>
              <a:rPr lang="zh-TW" altLang="en-US" sz="33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對自己</a:t>
            </a:r>
            <a:r>
              <a:rPr lang="zh-TW" altLang="en-US" sz="3300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的能力表現抱持</a:t>
            </a:r>
            <a:r>
              <a:rPr lang="zh-TW" altLang="en-US" sz="33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信心</a:t>
            </a:r>
            <a:r>
              <a:rPr lang="zh-TW" altLang="en-US" sz="3300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。</a:t>
            </a:r>
            <a:endParaRPr lang="zh-TW" altLang="en-US" sz="3300" dirty="0"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  <a:p>
            <a:pPr algn="ctr">
              <a:buNone/>
            </a:pPr>
            <a:r>
              <a:rPr lang="en-US" altLang="zh-TW" sz="3300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2.</a:t>
            </a:r>
            <a:r>
              <a:rPr lang="zh-TW" altLang="en-US" sz="3300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培養</a:t>
            </a:r>
            <a:r>
              <a:rPr lang="zh-TW" altLang="en-US" sz="33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積極、樂觀、幽默</a:t>
            </a:r>
            <a:r>
              <a:rPr lang="zh-TW" altLang="en-US" sz="3300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的生活處事態度。</a:t>
            </a:r>
          </a:p>
          <a:p>
            <a:pPr algn="ctr">
              <a:buNone/>
            </a:pPr>
            <a:r>
              <a:rPr lang="en-US" altLang="zh-TW" sz="3300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3.</a:t>
            </a:r>
            <a:r>
              <a:rPr lang="zh-TW" altLang="en-US" sz="3300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增強</a:t>
            </a:r>
            <a:r>
              <a:rPr lang="zh-TW" altLang="en-US" sz="33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自我肯定</a:t>
            </a:r>
            <a:r>
              <a:rPr lang="zh-TW" altLang="en-US" sz="3300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行為</a:t>
            </a:r>
            <a:r>
              <a:rPr lang="zh-TW" altLang="en-US" sz="3300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，運用正</a:t>
            </a:r>
            <a:r>
              <a:rPr lang="zh-TW" altLang="en-US" sz="3300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向且肯定的自我對話。</a:t>
            </a:r>
          </a:p>
          <a:p>
            <a:pPr algn="ctr">
              <a:buNone/>
            </a:pPr>
            <a:r>
              <a:rPr lang="en-US" altLang="zh-TW" sz="3300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4.</a:t>
            </a:r>
            <a:r>
              <a:rPr lang="zh-TW" altLang="en-US" sz="3300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學習</a:t>
            </a:r>
            <a:r>
              <a:rPr lang="zh-TW" altLang="en-US" sz="33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多元能力</a:t>
            </a:r>
            <a:r>
              <a:rPr lang="zh-TW" altLang="en-US" sz="3300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，</a:t>
            </a:r>
            <a:r>
              <a:rPr lang="zh-TW" altLang="en-US" sz="3300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充分</a:t>
            </a:r>
            <a:r>
              <a:rPr lang="zh-TW" altLang="en-US" sz="3300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表達自我</a:t>
            </a:r>
            <a:r>
              <a:rPr lang="zh-TW" altLang="en-US" sz="3300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，提升自己</a:t>
            </a:r>
            <a:r>
              <a:rPr lang="zh-TW" altLang="en-US" sz="3300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的潛能。</a:t>
            </a:r>
          </a:p>
          <a:p>
            <a:pPr algn="ctr">
              <a:buNone/>
            </a:pPr>
            <a:r>
              <a:rPr lang="en-US" altLang="zh-TW" sz="3300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5.</a:t>
            </a:r>
            <a:r>
              <a:rPr lang="zh-TW" altLang="en-US" sz="3300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勇抱</a:t>
            </a:r>
            <a:r>
              <a:rPr lang="zh-TW" altLang="en-US" sz="33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創新</a:t>
            </a:r>
            <a:r>
              <a:rPr lang="zh-TW" altLang="en-US" sz="33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經驗</a:t>
            </a:r>
            <a:r>
              <a:rPr lang="zh-TW" altLang="en-US" sz="3300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，以</a:t>
            </a:r>
            <a:r>
              <a:rPr lang="zh-TW" altLang="en-US" sz="3300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開放心胸接受新知識與新經驗</a:t>
            </a:r>
            <a:r>
              <a:rPr lang="zh-TW" altLang="en-US" sz="3300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。</a:t>
            </a:r>
            <a:endParaRPr lang="en-US" altLang="zh-TW" sz="3300" dirty="0"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  <a:p>
            <a:pPr algn="ctr">
              <a:buNone/>
            </a:pPr>
            <a:r>
              <a:rPr lang="en-US" altLang="zh-TW" sz="3300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6.</a:t>
            </a:r>
            <a:r>
              <a:rPr lang="zh-TW" altLang="en-US" sz="3300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對學生</a:t>
            </a:r>
            <a:r>
              <a:rPr lang="zh-TW" altLang="en-US" sz="33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抱持正向心態</a:t>
            </a:r>
            <a:r>
              <a:rPr lang="zh-TW" altLang="en-US" sz="3300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，相信他們</a:t>
            </a:r>
            <a:r>
              <a:rPr lang="zh-TW" altLang="en-US" sz="3300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會往好的方向發展。</a:t>
            </a:r>
            <a:endParaRPr lang="en-US" altLang="zh-TW" sz="3300" dirty="0"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  <a:p>
            <a:pPr algn="ctr">
              <a:buNone/>
            </a:pPr>
            <a:r>
              <a:rPr lang="en-US" altLang="zh-TW" sz="3300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7.</a:t>
            </a:r>
            <a:r>
              <a:rPr lang="zh-TW" altLang="en-US" sz="3300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培養</a:t>
            </a:r>
            <a:r>
              <a:rPr lang="zh-TW" altLang="en-US" sz="33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良好的師生互動關係</a:t>
            </a:r>
            <a:r>
              <a:rPr lang="zh-TW" altLang="en-US" sz="3300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，進行</a:t>
            </a:r>
            <a:r>
              <a:rPr lang="zh-TW" altLang="en-US" sz="33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良性溝通</a:t>
            </a:r>
            <a:r>
              <a:rPr lang="zh-TW" altLang="en-US" sz="3300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。</a:t>
            </a:r>
            <a:endParaRPr lang="zh-TW" altLang="en-US" sz="3300" dirty="0"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  <a:p>
            <a:pPr algn="ctr">
              <a:buNone/>
            </a:pPr>
            <a:r>
              <a:rPr lang="en-US" altLang="zh-TW" sz="3300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8.</a:t>
            </a:r>
            <a:r>
              <a:rPr lang="zh-TW" altLang="en-US" sz="3300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不斷接受</a:t>
            </a:r>
            <a:r>
              <a:rPr lang="zh-TW" altLang="en-US" sz="33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教師專業成長與發展</a:t>
            </a:r>
            <a:r>
              <a:rPr lang="zh-TW" altLang="en-US" sz="3300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知能的訓練。</a:t>
            </a:r>
            <a:endParaRPr lang="en-US" altLang="zh-TW" sz="3300" dirty="0" smtClean="0"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  <a:p>
            <a:pPr algn="ctr">
              <a:buNone/>
            </a:pPr>
            <a:r>
              <a:rPr lang="en-US" altLang="zh-TW" sz="3300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9.</a:t>
            </a:r>
            <a:r>
              <a:rPr lang="zh-TW" altLang="en-US" sz="33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應用「</a:t>
            </a:r>
            <a:r>
              <a:rPr lang="zh-TW" altLang="en-US" sz="33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我訊息 </a:t>
            </a:r>
            <a:r>
              <a:rPr lang="zh-TW" altLang="en-US" sz="33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」</a:t>
            </a:r>
            <a:r>
              <a:rPr lang="en-US" altLang="zh-TW" sz="33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en-US" altLang="zh-TW" sz="3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I-Message)</a:t>
            </a:r>
            <a:r>
              <a:rPr lang="zh-TW" altLang="en-US" sz="33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策略處理學生不當行為或進行班級經營。</a:t>
            </a:r>
            <a:endParaRPr lang="en-US" altLang="zh-TW" sz="3300" dirty="0" smtClean="0"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  <a:p>
            <a:pPr algn="ctr">
              <a:buNone/>
            </a:pPr>
            <a:endParaRPr lang="zh-TW" altLang="en-US" sz="3300" dirty="0"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402686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5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二、降低憂鬱情緒</a:t>
            </a:r>
            <a:r>
              <a:rPr lang="en-US" altLang="zh-TW" sz="5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5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感</a:t>
            </a:r>
            <a:r>
              <a:rPr lang="en-US" altLang="zh-TW" sz="5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endParaRPr lang="zh-TW" altLang="en-US" sz="5400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2420889"/>
            <a:ext cx="8229600" cy="331236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altLang="zh-TW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</a:rPr>
              <a:t>1.</a:t>
            </a:r>
            <a:r>
              <a:rPr kumimoji="1" lang="zh-TW" altLang="en-US" sz="4000" b="1" kern="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標楷體" pitchFamily="65" charset="-120"/>
              </a:rPr>
              <a:t>預防</a:t>
            </a:r>
            <a:r>
              <a:rPr lang="zh-TW" altLang="en-US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標楷體" pitchFamily="65" charset="-120"/>
              </a:rPr>
              <a:t>憂鬱的非處方</a:t>
            </a:r>
            <a:r>
              <a:rPr lang="zh-TW" altLang="en-US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標楷體" pitchFamily="65" charset="-120"/>
              </a:rPr>
              <a:t>箋</a:t>
            </a:r>
            <a:endParaRPr lang="en-US" altLang="zh-TW" sz="4000" b="1" dirty="0" smtClean="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ea typeface="標楷體" pitchFamily="65" charset="-120"/>
            </a:endParaRPr>
          </a:p>
          <a:p>
            <a:pPr marL="0" indent="0" algn="ctr">
              <a:buNone/>
            </a:pPr>
            <a:r>
              <a:rPr lang="en-US" altLang="zh-TW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標楷體" pitchFamily="65" charset="-120"/>
              </a:rPr>
              <a:t>2.</a:t>
            </a:r>
            <a:r>
              <a:rPr lang="zh-TW" altLang="en-US" sz="4000" b="1" dirty="0">
                <a:solidFill>
                  <a:srgbClr val="00206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練習正念</a:t>
            </a:r>
            <a:r>
              <a:rPr lang="zh-TW" altLang="zh-TW" sz="40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冥想</a:t>
            </a:r>
            <a:endParaRPr lang="en-US" altLang="zh-TW" sz="4000" b="1" dirty="0" smtClean="0">
              <a:solidFill>
                <a:srgbClr val="00206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altLang="zh-TW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3.</a:t>
            </a:r>
            <a:r>
              <a:rPr lang="zh-TW" altLang="en-US" sz="4000" b="1" dirty="0">
                <a:solidFill>
                  <a:srgbClr val="00206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培養</a:t>
            </a:r>
            <a:r>
              <a:rPr lang="zh-TW" altLang="en-US" sz="40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樂觀的解釋風格</a:t>
            </a:r>
            <a:endParaRPr lang="en-US" altLang="zh-TW" sz="4000" b="1" dirty="0" smtClean="0">
              <a:solidFill>
                <a:srgbClr val="00206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altLang="zh-TW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4.</a:t>
            </a:r>
            <a:r>
              <a:rPr lang="zh-TW" altLang="en-US" sz="40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練習寬恕慈悲放下</a:t>
            </a:r>
            <a:endParaRPr lang="zh-TW" altLang="en-US" sz="40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54696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16632"/>
            <a:ext cx="7715250" cy="1143000"/>
          </a:xfrm>
          <a:extLst/>
        </p:spPr>
        <p:txBody>
          <a:bodyPr rtlCol="0">
            <a:normAutofit/>
          </a:bodyPr>
          <a:lstStyle/>
          <a:p>
            <a:pPr>
              <a:defRPr/>
            </a:pPr>
            <a:r>
              <a:rPr kumimoji="1" lang="en-US" altLang="zh-TW" sz="5400" b="1" kern="0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1.</a:t>
            </a:r>
            <a:r>
              <a:rPr kumimoji="1" lang="zh-TW" altLang="en-US" sz="5400" b="1" kern="0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標楷體" pitchFamily="65" charset="-120"/>
              </a:rPr>
              <a:t>預防</a:t>
            </a:r>
            <a:r>
              <a:rPr lang="zh-TW" altLang="en-US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標楷體" pitchFamily="65" charset="-120"/>
              </a:rPr>
              <a:t>憂鬱的非處方箋</a:t>
            </a:r>
          </a:p>
        </p:txBody>
      </p:sp>
      <p:sp>
        <p:nvSpPr>
          <p:cNvPr id="93187" name="Rectangle 3"/>
          <p:cNvSpPr>
            <a:spLocks noGrp="1"/>
          </p:cNvSpPr>
          <p:nvPr>
            <p:ph type="body" idx="1"/>
          </p:nvPr>
        </p:nvSpPr>
        <p:spPr>
          <a:xfrm>
            <a:off x="457200" y="1557338"/>
            <a:ext cx="8136135" cy="5300662"/>
          </a:xfrm>
        </p:spPr>
        <p:txBody>
          <a:bodyPr>
            <a:normAutofit/>
          </a:bodyPr>
          <a:lstStyle/>
          <a:p>
            <a:pPr algn="ctr" eaLnBrk="1" hangingPunct="1">
              <a:lnSpc>
                <a:spcPct val="80000"/>
              </a:lnSpc>
              <a:buFontTx/>
              <a:buNone/>
            </a:pPr>
            <a:r>
              <a:rPr lang="en-US" altLang="zh-TW" sz="2800" dirty="0" smtClean="0">
                <a:latin typeface="Times New Roman" pitchFamily="18" charset="0"/>
                <a:ea typeface="標楷體" pitchFamily="65" charset="-120"/>
              </a:rPr>
              <a:t>1.</a:t>
            </a:r>
            <a:r>
              <a:rPr lang="zh-TW" altLang="en-US" sz="2800" dirty="0" smtClean="0">
                <a:latin typeface="Times New Roman" pitchFamily="18" charset="0"/>
                <a:ea typeface="標楷體" pitchFamily="65" charset="-120"/>
              </a:rPr>
              <a:t>曬太陽（至少要曬遠紅外線燈）</a:t>
            </a:r>
          </a:p>
          <a:p>
            <a:pPr algn="ctr" eaLnBrk="1" hangingPunct="1">
              <a:lnSpc>
                <a:spcPct val="80000"/>
              </a:lnSpc>
              <a:buFontTx/>
              <a:buNone/>
            </a:pPr>
            <a:r>
              <a:rPr lang="en-US" altLang="zh-TW" sz="2800" dirty="0" smtClean="0">
                <a:latin typeface="Times New Roman" pitchFamily="18" charset="0"/>
                <a:ea typeface="標楷體" pitchFamily="65" charset="-120"/>
              </a:rPr>
              <a:t>2.</a:t>
            </a:r>
            <a:r>
              <a:rPr lang="zh-TW" altLang="en-US" sz="2800" dirty="0" smtClean="0">
                <a:latin typeface="Times New Roman" pitchFamily="18" charset="0"/>
                <a:ea typeface="標楷體" pitchFamily="65" charset="-120"/>
              </a:rPr>
              <a:t>從事能大量流汗的運動（跑步、爬山）</a:t>
            </a:r>
          </a:p>
          <a:p>
            <a:pPr algn="ctr" eaLnBrk="1" hangingPunct="1">
              <a:lnSpc>
                <a:spcPct val="80000"/>
              </a:lnSpc>
              <a:buFontTx/>
              <a:buNone/>
            </a:pPr>
            <a:r>
              <a:rPr lang="en-US" altLang="zh-TW" sz="2800" dirty="0" smtClean="0">
                <a:latin typeface="Times New Roman" pitchFamily="18" charset="0"/>
                <a:ea typeface="標楷體" pitchFamily="65" charset="-120"/>
              </a:rPr>
              <a:t>3.</a:t>
            </a:r>
            <a:r>
              <a:rPr lang="zh-TW" altLang="en-US" sz="2800" dirty="0" smtClean="0">
                <a:latin typeface="Times New Roman" pitchFamily="18" charset="0"/>
                <a:ea typeface="標楷體" pitchFamily="65" charset="-120"/>
              </a:rPr>
              <a:t>充足睡眠（想辦法克服失眠）</a:t>
            </a:r>
          </a:p>
          <a:p>
            <a:pPr algn="ctr" eaLnBrk="1" hangingPunct="1">
              <a:lnSpc>
                <a:spcPct val="80000"/>
              </a:lnSpc>
              <a:buFontTx/>
              <a:buNone/>
            </a:pPr>
            <a:r>
              <a:rPr lang="en-US" altLang="zh-TW" sz="2800" dirty="0" smtClean="0">
                <a:latin typeface="Times New Roman" pitchFamily="18" charset="0"/>
                <a:ea typeface="標楷體" pitchFamily="65" charset="-120"/>
              </a:rPr>
              <a:t>4.</a:t>
            </a:r>
            <a:r>
              <a:rPr lang="zh-TW" altLang="en-US" sz="2800" dirty="0" smtClean="0">
                <a:latin typeface="Times New Roman" pitchFamily="18" charset="0"/>
                <a:ea typeface="標楷體" pitchFamily="65" charset="-120"/>
              </a:rPr>
              <a:t>常回憶過去美好的事件、愉快的經驗</a:t>
            </a:r>
          </a:p>
          <a:p>
            <a:pPr algn="ctr" eaLnBrk="1" hangingPunct="1">
              <a:lnSpc>
                <a:spcPct val="80000"/>
              </a:lnSpc>
              <a:buFontTx/>
              <a:buNone/>
            </a:pPr>
            <a:r>
              <a:rPr lang="en-US" altLang="zh-TW" sz="2800" dirty="0" smtClean="0">
                <a:latin typeface="Times New Roman" pitchFamily="18" charset="0"/>
                <a:ea typeface="標楷體" pitchFamily="65" charset="-120"/>
              </a:rPr>
              <a:t>5.</a:t>
            </a:r>
            <a:r>
              <a:rPr lang="zh-TW" altLang="en-US" sz="2800" dirty="0" smtClean="0">
                <a:latin typeface="Times New Roman" pitchFamily="18" charset="0"/>
                <a:ea typeface="標楷體" pitchFamily="65" charset="-120"/>
              </a:rPr>
              <a:t>笑口不斷（常聽說笑話、閱讀幽默文章）</a:t>
            </a:r>
          </a:p>
          <a:p>
            <a:pPr algn="ctr" eaLnBrk="1" hangingPunct="1">
              <a:lnSpc>
                <a:spcPct val="80000"/>
              </a:lnSpc>
              <a:buFontTx/>
              <a:buNone/>
            </a:pPr>
            <a:r>
              <a:rPr lang="en-US" altLang="zh-TW" sz="2800" dirty="0" smtClean="0">
                <a:latin typeface="Times New Roman" pitchFamily="18" charset="0"/>
                <a:ea typeface="標楷體" pitchFamily="65" charset="-120"/>
              </a:rPr>
              <a:t>6.</a:t>
            </a:r>
            <a:r>
              <a:rPr lang="zh-TW" altLang="en-US" sz="2800" dirty="0" smtClean="0">
                <a:latin typeface="Times New Roman" pitchFamily="18" charset="0"/>
                <a:ea typeface="標楷體" pitchFamily="65" charset="-120"/>
              </a:rPr>
              <a:t>多使用正面肯定語句（接收與使用肯定語）</a:t>
            </a:r>
          </a:p>
          <a:p>
            <a:pPr algn="ctr" eaLnBrk="1" hangingPunct="1">
              <a:lnSpc>
                <a:spcPct val="80000"/>
              </a:lnSpc>
              <a:buFontTx/>
              <a:buNone/>
            </a:pPr>
            <a:r>
              <a:rPr lang="en-US" altLang="zh-TW" sz="2800" dirty="0" smtClean="0">
                <a:latin typeface="Times New Roman" pitchFamily="18" charset="0"/>
                <a:ea typeface="標楷體" pitchFamily="65" charset="-120"/>
              </a:rPr>
              <a:t>7.</a:t>
            </a:r>
            <a:r>
              <a:rPr lang="zh-TW" altLang="en-US" sz="2800" dirty="0" smtClean="0">
                <a:latin typeface="Times New Roman" pitchFamily="18" charset="0"/>
                <a:ea typeface="標楷體" pitchFamily="65" charset="-120"/>
              </a:rPr>
              <a:t>建立社交支持團隊（要有老友或老酒）</a:t>
            </a:r>
          </a:p>
          <a:p>
            <a:pPr algn="ctr" eaLnBrk="1" hangingPunct="1">
              <a:lnSpc>
                <a:spcPct val="80000"/>
              </a:lnSpc>
              <a:buFontTx/>
              <a:buNone/>
            </a:pPr>
            <a:r>
              <a:rPr lang="en-US" altLang="zh-TW" sz="2800" dirty="0" smtClean="0">
                <a:latin typeface="Times New Roman" pitchFamily="18" charset="0"/>
                <a:ea typeface="標楷體" pitchFamily="65" charset="-120"/>
              </a:rPr>
              <a:t>8.</a:t>
            </a:r>
            <a:r>
              <a:rPr lang="zh-TW" altLang="en-US" sz="2800" dirty="0" smtClean="0">
                <a:latin typeface="Times New Roman" pitchFamily="18" charset="0"/>
                <a:ea typeface="標楷體" pitchFamily="65" charset="-120"/>
              </a:rPr>
              <a:t>幫助他人（當長期義工最好）</a:t>
            </a:r>
          </a:p>
          <a:p>
            <a:pPr algn="ctr" eaLnBrk="1" hangingPunct="1">
              <a:lnSpc>
                <a:spcPct val="80000"/>
              </a:lnSpc>
              <a:buFontTx/>
              <a:buNone/>
            </a:pPr>
            <a:r>
              <a:rPr lang="en-US" altLang="zh-TW" sz="2800" dirty="0" smtClean="0">
                <a:latin typeface="Times New Roman" pitchFamily="18" charset="0"/>
                <a:ea typeface="標楷體" pitchFamily="65" charset="-120"/>
              </a:rPr>
              <a:t>9.</a:t>
            </a:r>
            <a:r>
              <a:rPr lang="zh-TW" altLang="en-US" sz="2800" dirty="0" smtClean="0">
                <a:latin typeface="Times New Roman" pitchFamily="18" charset="0"/>
                <a:ea typeface="標楷體" pitchFamily="65" charset="-120"/>
              </a:rPr>
              <a:t>感恩祈禱（為他人念咒、祈福、祈禱）</a:t>
            </a:r>
          </a:p>
          <a:p>
            <a:pPr algn="ctr" eaLnBrk="1" hangingPunct="1">
              <a:lnSpc>
                <a:spcPct val="80000"/>
              </a:lnSpc>
              <a:buFontTx/>
              <a:buNone/>
            </a:pPr>
            <a:r>
              <a:rPr lang="en-US" altLang="zh-TW" sz="2800" dirty="0" smtClean="0">
                <a:latin typeface="Times New Roman" pitchFamily="18" charset="0"/>
                <a:ea typeface="標楷體" pitchFamily="65" charset="-120"/>
              </a:rPr>
              <a:t>10.</a:t>
            </a:r>
            <a:r>
              <a:rPr lang="zh-TW" altLang="en-US" sz="2800" dirty="0" smtClean="0">
                <a:latin typeface="Times New Roman" pitchFamily="18" charset="0"/>
                <a:ea typeface="標楷體" pitchFamily="65" charset="-120"/>
              </a:rPr>
              <a:t>寬恕（學會釋放過去的束縛，讓自己自由）</a:t>
            </a:r>
          </a:p>
          <a:p>
            <a:pPr algn="ctr" eaLnBrk="1" hangingPunct="1">
              <a:lnSpc>
                <a:spcPct val="80000"/>
              </a:lnSpc>
              <a:buFontTx/>
              <a:buNone/>
            </a:pPr>
            <a:r>
              <a:rPr lang="en-US" altLang="zh-TW" sz="2800" dirty="0" smtClean="0">
                <a:latin typeface="Times New Roman" pitchFamily="18" charset="0"/>
                <a:ea typeface="標楷體" pitchFamily="65" charset="-120"/>
              </a:rPr>
              <a:t>11.</a:t>
            </a:r>
            <a:r>
              <a:rPr lang="zh-TW" altLang="en-US" sz="2800" dirty="0" smtClean="0">
                <a:latin typeface="Times New Roman" pitchFamily="18" charset="0"/>
                <a:ea typeface="標楷體" pitchFamily="65" charset="-120"/>
              </a:rPr>
              <a:t>施捨奉獻（金錢、時間、勞力、專業知識）</a:t>
            </a:r>
          </a:p>
          <a:p>
            <a:pPr algn="ctr" eaLnBrk="1" hangingPunct="1">
              <a:lnSpc>
                <a:spcPct val="80000"/>
              </a:lnSpc>
              <a:buFontTx/>
              <a:buNone/>
            </a:pPr>
            <a:r>
              <a:rPr lang="en-US" altLang="zh-TW" sz="2800" dirty="0" smtClean="0">
                <a:latin typeface="Times New Roman" pitchFamily="18" charset="0"/>
                <a:ea typeface="標楷體" pitchFamily="65" charset="-120"/>
              </a:rPr>
              <a:t>12.</a:t>
            </a:r>
            <a:r>
              <a:rPr lang="zh-TW" altLang="en-US" sz="2800" dirty="0" smtClean="0">
                <a:latin typeface="Times New Roman" pitchFamily="18" charset="0"/>
                <a:ea typeface="標楷體" pitchFamily="65" charset="-120"/>
              </a:rPr>
              <a:t>靜坐</a:t>
            </a:r>
            <a:r>
              <a:rPr lang="en-US" altLang="zh-TW" sz="2800" dirty="0" smtClean="0">
                <a:latin typeface="Times New Roman" pitchFamily="18" charset="0"/>
                <a:ea typeface="標楷體" pitchFamily="65" charset="-120"/>
              </a:rPr>
              <a:t>(</a:t>
            </a:r>
            <a:r>
              <a:rPr lang="zh-TW" altLang="en-US" sz="2800" dirty="0" smtClean="0">
                <a:latin typeface="Times New Roman" pitchFamily="18" charset="0"/>
                <a:ea typeface="標楷體" pitchFamily="65" charset="-120"/>
              </a:rPr>
              <a:t>正念</a:t>
            </a:r>
            <a:r>
              <a:rPr lang="en-US" altLang="zh-TW" sz="2800" dirty="0" smtClean="0">
                <a:latin typeface="Times New Roman" pitchFamily="18" charset="0"/>
                <a:ea typeface="標楷體" pitchFamily="65" charset="-120"/>
              </a:rPr>
              <a:t>)</a:t>
            </a:r>
            <a:r>
              <a:rPr lang="zh-TW" altLang="en-US" sz="2800" dirty="0" smtClean="0">
                <a:latin typeface="Times New Roman" pitchFamily="18" charset="0"/>
                <a:ea typeface="標楷體" pitchFamily="65" charset="-120"/>
              </a:rPr>
              <a:t>冥想或靈修（追尋生命的意義和使命）</a:t>
            </a:r>
          </a:p>
        </p:txBody>
      </p:sp>
    </p:spTree>
    <p:extLst>
      <p:ext uri="{BB962C8B-B14F-4D97-AF65-F5344CB8AC3E}">
        <p14:creationId xmlns:p14="http://schemas.microsoft.com/office/powerpoint/2010/main" val="2323774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34273"/>
            <a:ext cx="8229600" cy="1143000"/>
          </a:xfrm>
        </p:spPr>
        <p:txBody>
          <a:bodyPr>
            <a:normAutofit/>
          </a:bodyPr>
          <a:lstStyle/>
          <a:p>
            <a:r>
              <a:rPr lang="en-US" altLang="zh-TW" sz="5400" b="1" dirty="0">
                <a:solidFill>
                  <a:srgbClr val="002060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2.</a:t>
            </a:r>
            <a:r>
              <a:rPr lang="zh-TW" altLang="en-US" sz="5400" b="1" dirty="0">
                <a:solidFill>
                  <a:srgbClr val="00206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練習正念</a:t>
            </a:r>
            <a:r>
              <a:rPr lang="zh-TW" altLang="zh-TW" sz="5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冥想</a:t>
            </a:r>
            <a:endParaRPr lang="zh-TW" altLang="en-US" sz="5400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zh-TW" altLang="en-US" b="1" dirty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冥想（</a:t>
            </a:r>
            <a:r>
              <a:rPr lang="en-US" altLang="zh-TW" b="1" dirty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meditation</a:t>
            </a:r>
            <a:r>
              <a:rPr lang="zh-TW" altLang="en-US" b="1" dirty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）</a:t>
            </a:r>
            <a:r>
              <a:rPr lang="zh-TW" altLang="en-US" dirty="0">
                <a:latin typeface="Times New Roman" pitchFamily="18" charset="0"/>
                <a:ea typeface="標楷體" pitchFamily="65" charset="-120"/>
              </a:rPr>
              <a:t>，</a:t>
            </a:r>
            <a:r>
              <a:rPr lang="zh-TW" altLang="en-US" dirty="0">
                <a:latin typeface="標楷體" pitchFamily="65" charset="-120"/>
                <a:ea typeface="標楷體" pitchFamily="65" charset="-120"/>
              </a:rPr>
              <a:t>係指靜下心來端坐或盤坐，</a:t>
            </a:r>
            <a:r>
              <a:rPr lang="zh-TW" altLang="en-US" b="1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放空心思</a:t>
            </a:r>
            <a:r>
              <a:rPr lang="zh-TW" altLang="en-US" dirty="0">
                <a:latin typeface="標楷體" pitchFamily="65" charset="-120"/>
                <a:ea typeface="標楷體" pitchFamily="65" charset="-120"/>
              </a:rPr>
              <a:t>或</a:t>
            </a:r>
            <a:r>
              <a:rPr lang="zh-TW" altLang="en-US" b="1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有系統地觀想某個神聖人物</a:t>
            </a:r>
            <a:r>
              <a:rPr lang="zh-TW" altLang="en-US" dirty="0">
                <a:latin typeface="標楷體" pitchFamily="65" charset="-120"/>
                <a:ea typeface="標楷體" pitchFamily="65" charset="-120"/>
              </a:rPr>
              <a:t>、</a:t>
            </a:r>
            <a:r>
              <a:rPr lang="zh-TW" altLang="en-US" b="1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聲音</a:t>
            </a:r>
            <a:r>
              <a:rPr lang="zh-TW" altLang="en-US" dirty="0">
                <a:latin typeface="標楷體" pitchFamily="65" charset="-120"/>
                <a:ea typeface="標楷體" pitchFamily="65" charset="-120"/>
              </a:rPr>
              <a:t>、</a:t>
            </a:r>
            <a:r>
              <a:rPr lang="zh-TW" altLang="en-US" b="1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影像</a:t>
            </a:r>
            <a:r>
              <a:rPr lang="zh-TW" altLang="en-US" dirty="0">
                <a:latin typeface="標楷體" pitchFamily="65" charset="-120"/>
                <a:ea typeface="標楷體" pitchFamily="65" charset="-120"/>
              </a:rPr>
              <a:t>、或</a:t>
            </a:r>
            <a:r>
              <a:rPr lang="zh-TW" altLang="en-US" b="1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呼吸</a:t>
            </a:r>
            <a:r>
              <a:rPr lang="zh-TW" altLang="en-US" dirty="0">
                <a:latin typeface="標楷體" pitchFamily="65" charset="-120"/>
                <a:ea typeface="標楷體" pitchFamily="65" charset="-120"/>
              </a:rPr>
              <a:t>等，以達</a:t>
            </a:r>
            <a:r>
              <a:rPr lang="zh-TW" altLang="en-US" b="1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身心和諧狀態</a:t>
            </a:r>
            <a:r>
              <a:rPr lang="zh-TW" altLang="en-US" dirty="0">
                <a:latin typeface="標楷體" pitchFamily="65" charset="-120"/>
                <a:ea typeface="標楷體" pitchFamily="65" charset="-120"/>
              </a:rPr>
              <a:t>的一種行為。</a:t>
            </a:r>
          </a:p>
          <a:p>
            <a:pPr>
              <a:buNone/>
            </a:pPr>
            <a:endParaRPr lang="zh-TW" altLang="en-US" dirty="0">
              <a:latin typeface="標楷體" pitchFamily="65" charset="-120"/>
              <a:ea typeface="標楷體" pitchFamily="65" charset="-120"/>
            </a:endParaRPr>
          </a:p>
          <a:p>
            <a:pPr>
              <a:buNone/>
            </a:pPr>
            <a:r>
              <a:rPr lang="zh-TW" altLang="en-US" b="1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冥想或正念冥想</a:t>
            </a:r>
            <a:r>
              <a:rPr lang="zh-TW" altLang="en-US" dirty="0">
                <a:latin typeface="標楷體" pitchFamily="65" charset="-120"/>
                <a:ea typeface="標楷體" pitchFamily="65" charset="-120"/>
              </a:rPr>
              <a:t>，尚有其他別稱，諸如：</a:t>
            </a:r>
          </a:p>
          <a:p>
            <a:pPr>
              <a:buNone/>
            </a:pPr>
            <a:r>
              <a:rPr lang="zh-TW" altLang="en-US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  </a:t>
            </a:r>
            <a:r>
              <a:rPr lang="zh-TW" altLang="en-US" b="1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靜坐</a:t>
            </a:r>
            <a:r>
              <a:rPr lang="zh-TW" altLang="en-US" dirty="0">
                <a:latin typeface="標楷體" pitchFamily="65" charset="-120"/>
                <a:ea typeface="標楷體" pitchFamily="65" charset="-120"/>
              </a:rPr>
              <a:t>、</a:t>
            </a:r>
            <a:r>
              <a:rPr lang="zh-TW" altLang="en-US" b="1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靜心</a:t>
            </a:r>
            <a:r>
              <a:rPr lang="zh-TW" altLang="en-US" dirty="0">
                <a:latin typeface="標楷體" pitchFamily="65" charset="-120"/>
                <a:ea typeface="標楷體" pitchFamily="65" charset="-120"/>
              </a:rPr>
              <a:t>、</a:t>
            </a:r>
            <a:r>
              <a:rPr lang="zh-TW" altLang="en-US" b="1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靜心冥想</a:t>
            </a:r>
            <a:r>
              <a:rPr lang="zh-TW" altLang="en-US" dirty="0">
                <a:latin typeface="標楷體" pitchFamily="65" charset="-120"/>
                <a:ea typeface="標楷體" pitchFamily="65" charset="-120"/>
              </a:rPr>
              <a:t>、</a:t>
            </a:r>
            <a:r>
              <a:rPr lang="zh-TW" altLang="en-US" b="1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打坐</a:t>
            </a:r>
            <a:r>
              <a:rPr lang="zh-TW" altLang="en-US" dirty="0">
                <a:latin typeface="標楷體" pitchFamily="65" charset="-120"/>
                <a:ea typeface="標楷體" pitchFamily="65" charset="-120"/>
              </a:rPr>
              <a:t>、</a:t>
            </a:r>
            <a:r>
              <a:rPr lang="zh-TW" altLang="en-US" b="1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禪坐</a:t>
            </a:r>
            <a:r>
              <a:rPr lang="zh-TW" altLang="en-US" dirty="0">
                <a:latin typeface="標楷體" pitchFamily="65" charset="-120"/>
                <a:ea typeface="標楷體" pitchFamily="65" charset="-120"/>
              </a:rPr>
              <a:t>、</a:t>
            </a:r>
            <a:r>
              <a:rPr lang="zh-TW" altLang="en-US" b="1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靜坐冥想</a:t>
            </a:r>
            <a:r>
              <a:rPr lang="zh-TW" altLang="en-US" dirty="0">
                <a:latin typeface="標楷體" pitchFamily="65" charset="-120"/>
                <a:ea typeface="標楷體" pitchFamily="65" charset="-120"/>
              </a:rPr>
              <a:t>、</a:t>
            </a:r>
            <a:r>
              <a:rPr lang="zh-TW" altLang="en-US" b="1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超覺靜坐</a:t>
            </a:r>
            <a:r>
              <a:rPr lang="zh-TW" altLang="en-US" dirty="0">
                <a:latin typeface="標楷體" pitchFamily="65" charset="-120"/>
                <a:ea typeface="標楷體" pitchFamily="65" charset="-120"/>
              </a:rPr>
              <a:t>、</a:t>
            </a:r>
            <a:r>
              <a:rPr lang="zh-TW" altLang="en-US" b="1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內觀</a:t>
            </a:r>
            <a:r>
              <a:rPr lang="zh-TW" altLang="en-US" dirty="0">
                <a:latin typeface="標楷體" pitchFamily="65" charset="-120"/>
                <a:ea typeface="標楷體" pitchFamily="65" charset="-120"/>
              </a:rPr>
              <a:t>等。</a:t>
            </a:r>
          </a:p>
          <a:p>
            <a:pPr marL="0" indent="0">
              <a:buNone/>
            </a:pP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575944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標題 1"/>
          <p:cNvSpPr>
            <a:spLocks noGrp="1"/>
          </p:cNvSpPr>
          <p:nvPr>
            <p:ph type="ctrTitle"/>
          </p:nvPr>
        </p:nvSpPr>
        <p:spPr>
          <a:xfrm>
            <a:off x="684213" y="115888"/>
            <a:ext cx="7772400" cy="1009650"/>
          </a:xfrm>
        </p:spPr>
        <p:txBody>
          <a:bodyPr/>
          <a:lstStyle/>
          <a:p>
            <a:r>
              <a:rPr lang="zh-TW" altLang="en-US" sz="5400" b="1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itchFamily="18" charset="0"/>
              </a:rPr>
              <a:t>一</a:t>
            </a:r>
            <a:r>
              <a:rPr lang="zh-TW" altLang="en-US" sz="5400" b="1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分鐘</a:t>
            </a:r>
            <a:r>
              <a:rPr lang="zh-TW" altLang="en-US" sz="5400" b="1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正</a:t>
            </a:r>
            <a:r>
              <a:rPr lang="zh-TW" altLang="en-US" sz="5400" b="1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念練習</a:t>
            </a:r>
            <a:endParaRPr lang="zh-TW" altLang="en-US" sz="5400" b="1" dirty="0" smtClean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123" name="副標題 2"/>
          <p:cNvSpPr>
            <a:spLocks noGrp="1"/>
          </p:cNvSpPr>
          <p:nvPr>
            <p:ph type="subTitle" idx="1"/>
          </p:nvPr>
        </p:nvSpPr>
        <p:spPr>
          <a:xfrm>
            <a:off x="0" y="1341438"/>
            <a:ext cx="9144000" cy="5400675"/>
          </a:xfrm>
        </p:spPr>
        <p:txBody>
          <a:bodyPr>
            <a:normAutofit/>
          </a:bodyPr>
          <a:lstStyle/>
          <a:p>
            <a:pPr algn="l"/>
            <a:r>
              <a:rPr lang="zh-TW" altLang="en-US" sz="24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      </a:t>
            </a:r>
            <a:r>
              <a:rPr lang="en-US" altLang="zh-TW" sz="2400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1.</a:t>
            </a:r>
            <a:r>
              <a:rPr lang="zh-TW" altLang="en-US" sz="24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坐在直背椅上，挺直腰身</a:t>
            </a:r>
            <a:r>
              <a:rPr lang="zh-TW" altLang="en-US" sz="2400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，可能的話，不要緊靠著椅背，好讓脊椎自行支撐。雙腳平貼在地板上，閉上眼睛或視線下垂。</a:t>
            </a:r>
            <a:endParaRPr lang="en-US" altLang="zh-TW" sz="2400" dirty="0" smtClean="0">
              <a:solidFill>
                <a:schemeClr val="tx1"/>
              </a:solidFill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algn="l"/>
            <a:r>
              <a:rPr lang="zh-TW" altLang="en-US" sz="24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      </a:t>
            </a:r>
            <a:r>
              <a:rPr lang="en-US" altLang="zh-TW" sz="2400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2.</a:t>
            </a:r>
            <a:r>
              <a:rPr lang="zh-TW" altLang="en-US" sz="24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把</a:t>
            </a:r>
            <a:r>
              <a:rPr lang="zh-TW" altLang="en-US" sz="2400" b="1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注意力</a:t>
            </a:r>
            <a:r>
              <a:rPr lang="zh-TW" altLang="en-US" sz="24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放在</a:t>
            </a:r>
            <a:r>
              <a:rPr lang="zh-TW" altLang="en-U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呼吸</a:t>
            </a:r>
            <a:r>
              <a:rPr lang="zh-TW" altLang="en-US" sz="24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（或</a:t>
            </a:r>
            <a:r>
              <a:rPr lang="zh-TW" altLang="en-US" sz="24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某</a:t>
            </a:r>
            <a:r>
              <a:rPr lang="zh-TW" altLang="en-US" sz="24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個神聖人物</a:t>
            </a:r>
            <a:r>
              <a:rPr lang="zh-TW" altLang="en-US" sz="2400" b="1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、</a:t>
            </a:r>
            <a:r>
              <a:rPr lang="zh-TW" altLang="en-US" sz="24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聲音</a:t>
            </a:r>
            <a:r>
              <a:rPr lang="zh-TW" altLang="en-US" sz="2400" b="1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、</a:t>
            </a:r>
            <a:r>
              <a:rPr lang="zh-TW" altLang="en-US" sz="24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影像</a:t>
            </a:r>
            <a:r>
              <a:rPr lang="zh-TW" altLang="en-US" sz="24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）上</a:t>
            </a:r>
            <a:r>
              <a:rPr lang="zh-TW" altLang="en-US" sz="2400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，感受呼吸進出身體，覺察每一口吸氣和每一口呼氣的不同感覺。觀照呼吸，但不尋求發生什麼特別的事情。不需要用任何方式改變呼吸。</a:t>
            </a:r>
            <a:endParaRPr lang="en-US" altLang="zh-TW" sz="2400" dirty="0" smtClean="0">
              <a:solidFill>
                <a:schemeClr val="tx1"/>
              </a:solidFill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algn="l"/>
            <a:r>
              <a:rPr lang="zh-TW" altLang="en-US" sz="24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      </a:t>
            </a:r>
            <a:r>
              <a:rPr lang="en-US" altLang="zh-TW" sz="2400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3.</a:t>
            </a:r>
            <a:r>
              <a:rPr lang="zh-TW" altLang="en-US" sz="24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一會兒過後，</a:t>
            </a:r>
            <a:r>
              <a:rPr lang="zh-TW" altLang="en-U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心思可能跑到別的地方去</a:t>
            </a:r>
            <a:r>
              <a:rPr lang="zh-TW" altLang="en-US" sz="2400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。一旦你注意</a:t>
            </a:r>
            <a:r>
              <a:rPr lang="zh-TW" altLang="en-US" sz="2400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到這個現象，就溫柔地把注意力帶回到呼吸上，千萬別怪自己──</a:t>
            </a:r>
            <a:r>
              <a:rPr lang="zh-TW" altLang="en-US" sz="24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察覺到心思散亂，並且</a:t>
            </a:r>
            <a:r>
              <a:rPr lang="zh-TW" altLang="en-U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不帶批評地</a:t>
            </a:r>
            <a:r>
              <a:rPr lang="zh-TW" altLang="en-US" sz="24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把注意力帶回來，即是正念練習的重點</a:t>
            </a:r>
            <a:r>
              <a:rPr lang="zh-TW" altLang="en-US" sz="2400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。</a:t>
            </a:r>
            <a:endParaRPr lang="en-US" altLang="zh-TW" sz="2400" dirty="0" smtClean="0">
              <a:solidFill>
                <a:schemeClr val="tx1"/>
              </a:solidFill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algn="l"/>
            <a:r>
              <a:rPr lang="zh-TW" altLang="en-US" sz="24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      </a:t>
            </a:r>
            <a:r>
              <a:rPr lang="en-US" altLang="zh-TW" sz="2400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4</a:t>
            </a:r>
            <a:r>
              <a:rPr lang="en-US" altLang="zh-TW" sz="2400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.</a:t>
            </a:r>
            <a:r>
              <a:rPr lang="zh-TW" altLang="en-US" sz="24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最後，你</a:t>
            </a:r>
            <a:r>
              <a:rPr lang="zh-TW" altLang="en-US" sz="24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的心</a:t>
            </a:r>
            <a:r>
              <a:rPr lang="zh-TW" altLang="en-US" sz="24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可能會</a:t>
            </a:r>
            <a:r>
              <a:rPr lang="zh-TW" altLang="en-US" sz="24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像一池清水般沈靜，但也可能不會</a:t>
            </a:r>
            <a:r>
              <a:rPr lang="zh-TW" altLang="en-US" sz="2400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。就算你體驗到絕對止靜的感覺，也可能</a:t>
            </a:r>
            <a:r>
              <a:rPr lang="zh-TW" altLang="en-U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稍縱即逝</a:t>
            </a:r>
            <a:r>
              <a:rPr lang="zh-TW" altLang="en-US" sz="2400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。如果你</a:t>
            </a:r>
            <a:r>
              <a:rPr lang="zh-TW" altLang="en-US" sz="2400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感覺到憤怒、</a:t>
            </a:r>
            <a:r>
              <a:rPr lang="zh-TW" altLang="en-US" sz="2400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焦躁不安、或沒有耐性再坐下去時</a:t>
            </a:r>
            <a:r>
              <a:rPr lang="zh-TW" altLang="en-US" sz="2400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，</a:t>
            </a:r>
            <a:r>
              <a:rPr lang="zh-TW" altLang="en-US" sz="2400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請注意這種現象也可能是</a:t>
            </a:r>
            <a:r>
              <a:rPr lang="zh-TW" altLang="en-U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短暫的</a:t>
            </a:r>
            <a:r>
              <a:rPr lang="zh-TW" altLang="en-US" sz="2400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。</a:t>
            </a:r>
            <a:r>
              <a:rPr lang="zh-TW" altLang="en-US" sz="24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不管發生什麼，讓它呈現本來的面貌就好</a:t>
            </a:r>
            <a:r>
              <a:rPr lang="zh-TW" altLang="en-US" sz="24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。</a:t>
            </a:r>
            <a:endParaRPr lang="en-US" altLang="zh-TW" sz="2400" dirty="0" smtClean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algn="l"/>
            <a:r>
              <a:rPr lang="zh-TW" altLang="en-US" sz="2400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      </a:t>
            </a:r>
            <a:r>
              <a:rPr lang="en-US" altLang="zh-TW" sz="2400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5.</a:t>
            </a:r>
            <a:r>
              <a:rPr lang="zh-TW" altLang="en-US" sz="24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一分鐘之後，慢慢張開眼睛</a:t>
            </a:r>
            <a:r>
              <a:rPr lang="zh-TW" altLang="en-US" sz="2400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，再次讓意識回到你所處的空間。</a:t>
            </a:r>
            <a:endParaRPr lang="en-US" altLang="zh-TW" sz="2400" dirty="0" smtClean="0">
              <a:solidFill>
                <a:schemeClr val="tx1"/>
              </a:solidFill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algn="l"/>
            <a:endParaRPr lang="zh-TW" altLang="en-US" dirty="0" smtClean="0">
              <a:ea typeface="標楷體" pitchFamily="65" charset="-12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6484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正念的精髓</a:t>
            </a:r>
            <a:endParaRPr lang="zh-TW" altLang="en-US" sz="5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2276872"/>
            <a:ext cx="8229600" cy="3849291"/>
          </a:xfrm>
        </p:spPr>
        <p:txBody>
          <a:bodyPr/>
          <a:lstStyle/>
          <a:p>
            <a:pPr marL="0" indent="0" algn="ctr">
              <a:buNone/>
            </a:pPr>
            <a:r>
              <a:rPr lang="zh-TW" altLang="zh-TW" sz="4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刻意</a:t>
            </a:r>
            <a:r>
              <a:rPr lang="zh-TW" altLang="zh-TW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zh-TW" sz="4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專注當下</a:t>
            </a:r>
            <a:r>
              <a:rPr lang="zh-TW" altLang="zh-TW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zh-TW" sz="4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不加判斷</a:t>
            </a:r>
            <a:r>
              <a:rPr lang="zh-TW" altLang="en-US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！</a:t>
            </a:r>
            <a:endParaRPr lang="en-US" altLang="zh-TW" sz="4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 algn="ctr">
              <a:buNone/>
            </a:pP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 algn="ctr">
              <a:buNone/>
            </a:pP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切記</a:t>
            </a:r>
            <a:r>
              <a:rPr lang="zh-TW" altLang="zh-TW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持續練習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，</a:t>
            </a:r>
            <a:r>
              <a:rPr lang="zh-TW" altLang="zh-TW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不要批判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，</a:t>
            </a:r>
            <a:r>
              <a:rPr lang="zh-TW" altLang="zh-TW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不要有所期待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！自然會一路「正念」地走在開悟的大道上！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181355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>
            <a:normAutofit/>
          </a:bodyPr>
          <a:lstStyle/>
          <a:p>
            <a:r>
              <a:rPr lang="zh-TW" altLang="en-US" sz="5400" b="1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正念帶來快樂</a:t>
            </a:r>
            <a:endParaRPr lang="zh-TW" altLang="en-US" sz="5400" b="1" dirty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67544" y="2492896"/>
            <a:ext cx="8229600" cy="273630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zh-TW" altLang="en-US" sz="4400" b="1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  <a:hlinkClick r:id="rId2" action="ppaction://hlinkfile"/>
              </a:rPr>
              <a:t>靜坐</a:t>
            </a:r>
            <a:r>
              <a:rPr lang="zh-TW" altLang="en-US" sz="4400" b="1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  <a:hlinkClick r:id="rId2" action="ppaction://hlinkfile"/>
              </a:rPr>
              <a:t>帶來</a:t>
            </a:r>
            <a:r>
              <a:rPr lang="zh-TW" altLang="en-US" sz="4400" b="1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  <a:hlinkClick r:id="rId2" action="ppaction://hlinkfile"/>
              </a:rPr>
              <a:t>快樂</a:t>
            </a:r>
            <a:r>
              <a:rPr lang="zh-TW" alt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（</a:t>
            </a:r>
            <a:r>
              <a:rPr lang="en-US" altLang="zh-TW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</a:t>
            </a:r>
            <a:r>
              <a:rPr lang="zh-TW" alt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</a:t>
            </a:r>
            <a:r>
              <a:rPr lang="en-US" altLang="zh-TW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00</a:t>
            </a:r>
            <a:r>
              <a:rPr lang="zh-TW" alt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）</a:t>
            </a:r>
            <a:endParaRPr lang="en-US" altLang="zh-TW" sz="2400" b="1" dirty="0" smtClean="0">
              <a:solidFill>
                <a:srgbClr val="00206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altLang="zh-TW" sz="36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http://</a:t>
            </a:r>
            <a:r>
              <a:rPr lang="en-US" altLang="zh-TW" sz="3600" u="sng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www.youtube.com/watch?v=vRVuWLMchzg&amp;feature=email</a:t>
            </a:r>
            <a:endParaRPr lang="en-US" altLang="zh-TW" sz="3600" u="sn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（生活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的藝術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基金會製作）</a:t>
            </a:r>
            <a:endParaRPr lang="zh-TW" altLang="en-US" sz="3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19486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5400" b="1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正念</a:t>
            </a:r>
            <a:r>
              <a:rPr lang="zh-TW" altLang="en-US" sz="5400" b="1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會改變大腦</a:t>
            </a:r>
            <a:endParaRPr lang="zh-TW" altLang="en-US" sz="5400" b="1" dirty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680520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zh-TW" altLang="en-US" sz="4800" b="1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  <a:hlinkClick r:id="rId2" action="ppaction://hlinkfile"/>
              </a:rPr>
              <a:t>靜坐會改變</a:t>
            </a:r>
            <a:r>
              <a:rPr lang="zh-TW" altLang="en-US" sz="4800" b="1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  <a:hlinkClick r:id="rId2" action="ppaction://hlinkfile"/>
              </a:rPr>
              <a:t>大腦</a:t>
            </a:r>
            <a:r>
              <a:rPr lang="zh-TW" altLang="en-US" sz="26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（</a:t>
            </a:r>
            <a:r>
              <a:rPr lang="en-US" altLang="zh-TW" sz="26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6</a:t>
            </a:r>
            <a:r>
              <a:rPr lang="zh-TW" altLang="en-US" sz="26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</a:t>
            </a:r>
            <a:r>
              <a:rPr lang="en-US" altLang="zh-TW" sz="2600" b="1" dirty="0">
                <a:solidFill>
                  <a:srgbClr val="00206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00</a:t>
            </a:r>
            <a:r>
              <a:rPr lang="zh-TW" altLang="en-US" sz="26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）</a:t>
            </a:r>
            <a:endParaRPr lang="en-US" altLang="zh-TW" sz="2600" b="1" dirty="0" smtClean="0">
              <a:solidFill>
                <a:srgbClr val="00206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altLang="zh-TW" sz="3600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</a:t>
            </a:r>
            <a:r>
              <a:rPr lang="en-US" altLang="zh-TW" sz="36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www.youtube.com/watch?v=W6WvLU5-Cu0</a:t>
            </a:r>
            <a:endParaRPr lang="en-US" altLang="zh-TW" sz="3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zh-TW" altLang="en-US" sz="3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美國哈佛醫學院神經學家</a:t>
            </a:r>
            <a:r>
              <a:rPr lang="en-US" altLang="zh-TW" sz="3600" dirty="0" err="1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Dr.Sara</a:t>
            </a:r>
            <a:r>
              <a:rPr lang="en-US" altLang="zh-TW" sz="3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Lazar</a:t>
            </a:r>
            <a:r>
              <a:rPr lang="zh-TW" altLang="en-US" sz="3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接受國家衛生研究院</a:t>
            </a:r>
            <a:r>
              <a:rPr lang="en-US" altLang="zh-TW" sz="3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NIH</a:t>
            </a:r>
            <a:r>
              <a:rPr lang="zh-TW" altLang="en-US" sz="3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補助的研究實驗報告</a:t>
            </a:r>
            <a:r>
              <a:rPr lang="zh-TW" altLang="en-US" sz="3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：「靜坐</a:t>
            </a:r>
            <a:r>
              <a:rPr lang="zh-TW" altLang="en-US" sz="3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內觀冥想會改變</a:t>
            </a:r>
            <a:r>
              <a:rPr lang="zh-TW" altLang="en-US" sz="3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大腦」。</a:t>
            </a:r>
            <a:endParaRPr lang="en-US" altLang="zh-TW" sz="36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altLang="zh-TW" sz="36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zh-TW" altLang="en-US" sz="3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hlinkClick r:id="rId4" action="ppaction://hlinkpres?slideindex=1&amp;slidetitle="/>
              </a:rPr>
              <a:t>打坐改善</a:t>
            </a:r>
            <a:r>
              <a:rPr lang="zh-TW" altLang="en-US" sz="3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hlinkClick r:id="rId4" action="ppaction://hlinkpres?slideindex=1&amp;slidetitle="/>
              </a:rPr>
              <a:t>大腦結構和功能</a:t>
            </a:r>
            <a:endParaRPr lang="zh-TW" altLang="en-US" sz="36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9770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640960" cy="1143000"/>
          </a:xfrm>
        </p:spPr>
        <p:txBody>
          <a:bodyPr>
            <a:normAutofit fontScale="90000"/>
          </a:bodyPr>
          <a:lstStyle/>
          <a:p>
            <a:r>
              <a:rPr lang="zh-TW" altLang="en-US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標楷體" pitchFamily="65" charset="-120"/>
              </a:rPr>
              <a:t>長期練習正念的好處</a:t>
            </a:r>
            <a:r>
              <a:rPr lang="zh-TW" alt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標楷體" pitchFamily="65" charset="-120"/>
              </a:rPr>
              <a:t>（生物醫學的報導）</a:t>
            </a:r>
            <a:endParaRPr lang="zh-TW" altLang="en-US" sz="2800" b="1" dirty="0">
              <a:solidFill>
                <a:srgbClr val="00206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95536" y="1916832"/>
            <a:ext cx="8229600" cy="4525963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altLang="zh-TW" sz="3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1.</a:t>
            </a:r>
            <a:r>
              <a:rPr lang="zh-TW" altLang="zh-TW" sz="3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平衡自律神經系統，提高治癒</a:t>
            </a:r>
            <a:r>
              <a:rPr lang="zh-TW" altLang="zh-TW" sz="3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力</a:t>
            </a:r>
            <a:endParaRPr lang="en-US" altLang="zh-TW" sz="36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altLang="zh-TW" sz="3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2.</a:t>
            </a:r>
            <a:r>
              <a:rPr lang="zh-TW" altLang="zh-TW" sz="3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改變大腦結構</a:t>
            </a:r>
          </a:p>
          <a:p>
            <a:pPr marL="0" indent="0" algn="ctr">
              <a:buNone/>
            </a:pPr>
            <a:r>
              <a:rPr lang="en-US" altLang="zh-TW" sz="3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3.</a:t>
            </a:r>
            <a:r>
              <a:rPr lang="zh-TW" altLang="zh-TW" sz="3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保護心血管，提升免疫力</a:t>
            </a:r>
          </a:p>
          <a:p>
            <a:pPr marL="0" indent="0" algn="ctr">
              <a:buNone/>
            </a:pPr>
            <a:r>
              <a:rPr lang="en-US" altLang="zh-TW" sz="3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4.</a:t>
            </a:r>
            <a:r>
              <a:rPr lang="zh-TW" altLang="zh-TW" sz="3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調解人體的五臟六腑</a:t>
            </a:r>
          </a:p>
          <a:p>
            <a:pPr marL="0" indent="0" algn="ctr">
              <a:buNone/>
            </a:pPr>
            <a:r>
              <a:rPr lang="en-US" altLang="zh-TW" sz="3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5.</a:t>
            </a:r>
            <a:r>
              <a:rPr lang="zh-TW" altLang="zh-TW" sz="3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身心合一的養身法</a:t>
            </a:r>
          </a:p>
          <a:p>
            <a:pPr marL="0" indent="0" algn="ctr">
              <a:buNone/>
            </a:pPr>
            <a:r>
              <a:rPr lang="en-US" altLang="zh-TW" sz="3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6.</a:t>
            </a:r>
            <a:r>
              <a:rPr lang="zh-TW" altLang="zh-TW" sz="3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帶來快樂</a:t>
            </a:r>
          </a:p>
          <a:p>
            <a:pPr marL="0" indent="0" algn="ctr">
              <a:buNone/>
            </a:pPr>
            <a:r>
              <a:rPr lang="en-US" altLang="zh-TW" sz="3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7.</a:t>
            </a:r>
            <a:r>
              <a:rPr lang="zh-TW" altLang="zh-TW" sz="3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比睡眠更能使人</a:t>
            </a:r>
            <a:r>
              <a:rPr lang="zh-TW" altLang="zh-TW" sz="3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精力充沛</a:t>
            </a:r>
            <a:endParaRPr lang="en-US" altLang="zh-TW" sz="36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endParaRPr lang="zh-TW" altLang="zh-TW" dirty="0"/>
          </a:p>
        </p:txBody>
      </p:sp>
    </p:spTree>
    <p:extLst>
      <p:ext uri="{BB962C8B-B14F-4D97-AF65-F5344CB8AC3E}">
        <p14:creationId xmlns:p14="http://schemas.microsoft.com/office/powerpoint/2010/main" val="1904043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640960" cy="1143000"/>
          </a:xfrm>
        </p:spPr>
        <p:txBody>
          <a:bodyPr>
            <a:normAutofit/>
          </a:bodyPr>
          <a:lstStyle/>
          <a:p>
            <a:r>
              <a:rPr lang="zh-TW" altLang="en-US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為何現代人都</a:t>
            </a:r>
            <a:r>
              <a:rPr lang="zh-TW" altLang="en-US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需要練習</a:t>
            </a:r>
            <a:r>
              <a:rPr lang="zh-TW" altLang="zh-TW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正念</a:t>
            </a:r>
            <a:r>
              <a:rPr lang="zh-TW" altLang="zh-TW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冥想</a:t>
            </a:r>
            <a:endParaRPr lang="zh-TW" altLang="en-US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1520" y="1844824"/>
            <a:ext cx="8568952" cy="4608512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zh-TW" altLang="en-US" dirty="0">
                <a:latin typeface="Times New Roman" pitchFamily="18" charset="0"/>
                <a:ea typeface="標楷體" pitchFamily="65" charset="-120"/>
              </a:rPr>
              <a:t>印度古儒吉大師的說法：</a:t>
            </a:r>
            <a:endParaRPr lang="en-US" altLang="zh-TW" dirty="0">
              <a:latin typeface="Times New Roman" pitchFamily="18" charset="0"/>
              <a:ea typeface="標楷體" pitchFamily="65" charset="-120"/>
            </a:endParaRPr>
          </a:p>
          <a:p>
            <a:pPr marL="0" indent="0">
              <a:buNone/>
            </a:pPr>
            <a:endParaRPr lang="en-US" altLang="zh-TW" sz="1700" dirty="0">
              <a:latin typeface="Times New Roman" pitchFamily="18" charset="0"/>
              <a:ea typeface="標楷體" pitchFamily="65" charset="-120"/>
            </a:endParaRPr>
          </a:p>
          <a:p>
            <a:pPr marL="0" indent="0">
              <a:buNone/>
            </a:pPr>
            <a:r>
              <a:rPr lang="zh-TW" altLang="en-US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「</a:t>
            </a:r>
            <a:r>
              <a:rPr lang="zh-TW" altLang="zh-TW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靜坐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能幫助我們</a:t>
            </a:r>
            <a:r>
              <a:rPr lang="zh-TW" altLang="zh-TW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創造出沒有壓力的社會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zh-TW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沒有疾病的身體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zh-TW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沒有困惑的心智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zh-TW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沒有被抑制的理智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zh-TW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沒有創傷的記憶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、以及</a:t>
            </a:r>
            <a:r>
              <a:rPr lang="zh-TW" altLang="zh-TW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沒有傷痛的靈魂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！</a:t>
            </a:r>
            <a:r>
              <a:rPr lang="zh-TW" altLang="en-US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」</a:t>
            </a:r>
          </a:p>
          <a:p>
            <a:pPr marL="0" indent="0">
              <a:buNone/>
            </a:pPr>
            <a:endParaRPr lang="en-US" altLang="zh-TW" sz="24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r>
              <a:rPr lang="zh-TW" altLang="zh-TW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在</a:t>
            </a:r>
            <a:r>
              <a:rPr lang="zh-TW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現今的社會</a:t>
            </a:r>
            <a:r>
              <a:rPr lang="zh-TW" altLang="zh-TW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形態</a:t>
            </a:r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下，</a:t>
            </a:r>
            <a:r>
              <a:rPr lang="zh-TW" altLang="zh-TW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為何</a:t>
            </a:r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人人</a:t>
            </a:r>
            <a:r>
              <a:rPr lang="zh-TW" altLang="zh-TW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需要</a:t>
            </a:r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練習</a:t>
            </a:r>
            <a:r>
              <a:rPr lang="zh-TW" altLang="zh-TW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靜坐</a:t>
            </a:r>
            <a:r>
              <a:rPr lang="en-US" altLang="zh-TW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?</a:t>
            </a:r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zh-TW" altLang="zh-TW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且看</a:t>
            </a:r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印度</a:t>
            </a:r>
            <a:r>
              <a:rPr lang="zh-TW" altLang="zh-TW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古</a:t>
            </a:r>
            <a:r>
              <a:rPr lang="zh-TW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儒</a:t>
            </a:r>
            <a:r>
              <a:rPr lang="zh-TW" altLang="zh-TW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吉</a:t>
            </a:r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大師</a:t>
            </a:r>
            <a:r>
              <a:rPr lang="zh-TW" altLang="zh-TW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的精闢</a:t>
            </a:r>
            <a:r>
              <a:rPr lang="zh-TW" altLang="en-US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說明</a:t>
            </a:r>
            <a:r>
              <a:rPr lang="en-US" altLang="zh-TW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(5:43)</a:t>
            </a:r>
            <a:r>
              <a:rPr lang="zh-TW" altLang="en-US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</a:t>
            </a:r>
            <a:r>
              <a:rPr lang="en-US" altLang="zh-TW" dirty="0"/>
              <a:t/>
            </a:r>
            <a:br>
              <a:rPr lang="en-US" altLang="zh-TW" dirty="0"/>
            </a:br>
            <a:r>
              <a:rPr lang="en-US" altLang="zh-TW" dirty="0"/>
              <a:t/>
            </a:r>
            <a:br>
              <a:rPr lang="en-US" altLang="zh-TW" dirty="0"/>
            </a:br>
            <a:r>
              <a:rPr lang="en-US" altLang="zh-TW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http://www.youtube.com/watch?v=_</a:t>
            </a:r>
            <a:r>
              <a:rPr lang="en-US" altLang="zh-TW" u="sng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69FoAw3OQU</a:t>
            </a:r>
            <a:r>
              <a:rPr lang="en-US" altLang="zh-TW" dirty="0"/>
              <a:t/>
            </a:r>
            <a:br>
              <a:rPr lang="en-US" altLang="zh-TW" dirty="0"/>
            </a:b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172943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更需要練習正</a:t>
            </a:r>
            <a:r>
              <a:rPr lang="zh-TW" altLang="en-US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念</a:t>
            </a:r>
            <a:r>
              <a:rPr lang="zh-TW" altLang="zh-TW" sz="5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冥想</a:t>
            </a:r>
            <a:r>
              <a:rPr lang="zh-TW" altLang="en-US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的</a:t>
            </a:r>
            <a:r>
              <a:rPr lang="zh-TW" altLang="en-US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人</a:t>
            </a:r>
            <a:endParaRPr lang="zh-TW" altLang="en-US" sz="5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1520" y="1600200"/>
            <a:ext cx="8712968" cy="5141168"/>
          </a:xfrm>
        </p:spPr>
        <p:txBody>
          <a:bodyPr>
            <a:normAutofit fontScale="77500" lnSpcReduction="20000"/>
          </a:bodyPr>
          <a:lstStyle/>
          <a:p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在現代，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靜坐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可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被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用來化解壓力與緊張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，消除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社會發展所衍生的各種病態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！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假如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你無所事事，你可能不那麼需要靜坐，因為你沒什麼事要做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！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當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你的生活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中</a:t>
            </a:r>
            <a:r>
              <a:rPr lang="zh-TW" altLang="en-US" b="1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愈忙碌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en-US" b="1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愈沒有時間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zh-TW" b="1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負</a:t>
            </a:r>
            <a:r>
              <a:rPr lang="zh-TW" altLang="zh-TW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有愈多責任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zh-TW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愈多的工作壓力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zh-TW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具有愈多慾望與野心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時，你就愈需要靜坐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！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因為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，靜坐不僅讓你</a:t>
            </a:r>
            <a:r>
              <a:rPr lang="zh-TW" altLang="zh-TW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從壓力、緊繃中釋放出來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，它還</a:t>
            </a:r>
            <a:r>
              <a:rPr lang="zh-TW" altLang="zh-TW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增進你面對挑戰的</a:t>
            </a:r>
            <a:r>
              <a:rPr lang="zh-TW" altLang="zh-TW" b="1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能力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！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靜坐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讓人們更</a:t>
            </a:r>
            <a:r>
              <a:rPr lang="zh-TW" altLang="zh-TW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健康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！靜坐是靈魂的糧食，讓心智變得</a:t>
            </a:r>
            <a:r>
              <a:rPr lang="zh-TW" altLang="zh-TW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有活力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！靜坐是身體的</a:t>
            </a:r>
            <a:r>
              <a:rPr lang="zh-TW" altLang="zh-TW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救命鎖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，讓身體保持健康，對你的神經系統、心智、靈敏度都很有幫助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！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靜坐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能改善你的洞察力，增強你的表達能力！因此，</a:t>
            </a:r>
            <a:r>
              <a:rPr lang="zh-TW" altLang="zh-TW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靜坐有很多好處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簡單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的說，</a:t>
            </a:r>
            <a:r>
              <a:rPr lang="zh-TW" altLang="zh-TW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如果你想要健康和快樂</a:t>
            </a:r>
            <a:r>
              <a:rPr lang="zh-TW" altLang="zh-TW" b="1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，就</a:t>
            </a:r>
            <a:r>
              <a:rPr lang="zh-TW" altLang="zh-TW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需要靜坐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！</a:t>
            </a:r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194298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26170"/>
          </a:xfrm>
        </p:spPr>
        <p:txBody>
          <a:bodyPr>
            <a:noAutofit/>
          </a:bodyPr>
          <a:lstStyle/>
          <a:p>
            <a:r>
              <a:rPr lang="zh-TW" altLang="zh-TW" sz="4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正念</a:t>
            </a:r>
            <a:r>
              <a:rPr lang="zh-TW" altLang="zh-TW" sz="4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冥想</a:t>
            </a:r>
            <a:r>
              <a:rPr lang="zh-TW" altLang="en-US" sz="4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是培育幸福</a:t>
            </a:r>
            <a:r>
              <a:rPr lang="en-US" altLang="zh-TW" sz="4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4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sz="4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獲得</a:t>
            </a:r>
            <a:r>
              <a:rPr lang="zh-TW" altLang="en-US" sz="4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圓滿的有效方法</a:t>
            </a:r>
            <a:endParaRPr lang="zh-TW" altLang="en-US" sz="4800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2132856"/>
            <a:ext cx="8229600" cy="3993307"/>
          </a:xfrm>
        </p:spPr>
        <p:txBody>
          <a:bodyPr/>
          <a:lstStyle/>
          <a:p>
            <a:pPr>
              <a:buNone/>
            </a:pPr>
            <a:r>
              <a:rPr lang="zh-TW" altLang="en-US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這</a:t>
            </a:r>
            <a:r>
              <a:rPr lang="zh-TW" altLang="en-US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是法國一位生化科學家</a:t>
            </a:r>
            <a:r>
              <a:rPr lang="zh-TW" altLang="en-US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轉做佛教修行僧的馬修</a:t>
            </a:r>
            <a:r>
              <a:rPr lang="en-US" altLang="zh-TW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‧</a:t>
            </a:r>
            <a:r>
              <a:rPr lang="zh-TW" altLang="en-US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理卡德（</a:t>
            </a:r>
            <a:r>
              <a:rPr lang="en-US" altLang="zh-TW" dirty="0" err="1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Matthieu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en-US" altLang="zh-TW" dirty="0" err="1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Ricard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zh-TW" altLang="en-US" dirty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）談訓練心靈、培養「幸福」的習慣，從而體驗真正平靜與圓滿的</a:t>
            </a:r>
            <a:r>
              <a:rPr lang="zh-TW" altLang="en-US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演講</a:t>
            </a:r>
            <a:r>
              <a:rPr lang="zh-TW" alt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（</a:t>
            </a:r>
            <a:r>
              <a:rPr lang="en-US" altLang="zh-TW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</a:t>
            </a:r>
            <a:r>
              <a:rPr lang="zh-TW" alt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</a:t>
            </a:r>
            <a:r>
              <a:rPr lang="en-US" altLang="zh-TW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54</a:t>
            </a:r>
            <a:r>
              <a:rPr lang="zh-TW" alt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）</a:t>
            </a:r>
            <a:r>
              <a:rPr lang="zh-TW" altLang="en-US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：</a:t>
            </a:r>
            <a:endParaRPr lang="zh-TW" altLang="en-US" dirty="0"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  <a:p>
            <a:pPr algn="ctr">
              <a:buNone/>
            </a:pPr>
            <a:r>
              <a:rPr lang="en-US" altLang="zh-TW" sz="4000" dirty="0">
                <a:latin typeface="Times New Roman" pitchFamily="18" charset="0"/>
                <a:ea typeface="標楷體" pitchFamily="65" charset="-120"/>
                <a:hlinkClick r:id="rId2" action="ppaction://hlinkfile"/>
              </a:rPr>
              <a:t>http://www.youtube.com/watch?v=T-vPH4BZaPo</a:t>
            </a:r>
            <a:endParaRPr lang="zh-TW" altLang="en-US" dirty="0">
              <a:latin typeface="Times New Roman" pitchFamily="18" charset="0"/>
              <a:ea typeface="標楷體" pitchFamily="65" charset="-120"/>
            </a:endParaRPr>
          </a:p>
          <a:p>
            <a:pPr marL="0" indent="0">
              <a:buNone/>
            </a:pP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778857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Oval 2"/>
          <p:cNvSpPr>
            <a:spLocks noChangeArrowheads="1"/>
          </p:cNvSpPr>
          <p:nvPr/>
        </p:nvSpPr>
        <p:spPr bwMode="auto">
          <a:xfrm>
            <a:off x="5148263" y="1916113"/>
            <a:ext cx="935037" cy="4464050"/>
          </a:xfrm>
          <a:prstGeom prst="ellips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30723" name="Oval 3"/>
          <p:cNvSpPr>
            <a:spLocks noChangeArrowheads="1"/>
          </p:cNvSpPr>
          <p:nvPr/>
        </p:nvSpPr>
        <p:spPr bwMode="auto">
          <a:xfrm>
            <a:off x="3276600" y="2060575"/>
            <a:ext cx="936625" cy="4319588"/>
          </a:xfrm>
          <a:prstGeom prst="ellips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30724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467544" y="115888"/>
            <a:ext cx="7920880" cy="1143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  <a:normAutofit/>
          </a:bodyPr>
          <a:lstStyle/>
          <a:p>
            <a:r>
              <a:rPr lang="en-US" altLang="zh-TW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3.</a:t>
            </a:r>
            <a:r>
              <a:rPr lang="zh-TW" altLang="en-US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itchFamily="65" charset="-120"/>
                <a:ea typeface="標楷體" pitchFamily="65" charset="-120"/>
              </a:rPr>
              <a:t>培養樂觀的解釋風格</a:t>
            </a:r>
            <a:endParaRPr lang="zh-TW" altLang="en-US" sz="5400" b="1" dirty="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0725" name="Rectangle 5"/>
          <p:cNvSpPr>
            <a:spLocks noGrp="1"/>
          </p:cNvSpPr>
          <p:nvPr>
            <p:ph type="body" idx="1"/>
          </p:nvPr>
        </p:nvSpPr>
        <p:spPr>
          <a:xfrm>
            <a:off x="395288" y="1412776"/>
            <a:ext cx="8280400" cy="5184874"/>
          </a:xfrm>
        </p:spPr>
        <p:txBody>
          <a:bodyPr>
            <a:normAutofit lnSpcReduction="10000"/>
          </a:bodyPr>
          <a:lstStyle/>
          <a:p>
            <a:pPr algn="ctr">
              <a:buFontTx/>
              <a:buNone/>
            </a:pPr>
            <a:r>
              <a:rPr lang="zh-TW" alt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</a:rPr>
              <a:t>悲觀或樂觀是如何養成的</a:t>
            </a:r>
            <a:r>
              <a:rPr lang="en-US" altLang="zh-TW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</a:rPr>
              <a:t>?</a:t>
            </a:r>
          </a:p>
          <a:p>
            <a:pPr>
              <a:buFontTx/>
              <a:buNone/>
            </a:pPr>
            <a:r>
              <a:rPr lang="zh-TW" altLang="en-US" sz="3600" b="0" dirty="0" smtClean="0">
                <a:latin typeface="Times New Roman" pitchFamily="18" charset="0"/>
                <a:ea typeface="標楷體" pitchFamily="65" charset="-120"/>
              </a:rPr>
              <a:t>對</a:t>
            </a:r>
            <a:r>
              <a:rPr lang="zh-TW" altLang="en-US" sz="36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壞事</a:t>
            </a:r>
            <a:r>
              <a:rPr lang="zh-TW" altLang="en-US" sz="3600" b="0" dirty="0">
                <a:latin typeface="Times New Roman" pitchFamily="18" charset="0"/>
                <a:ea typeface="標楷體" pitchFamily="65" charset="-120"/>
              </a:rPr>
              <a:t>的解釋：</a:t>
            </a:r>
          </a:p>
          <a:p>
            <a:pPr algn="ctr">
              <a:buFontTx/>
              <a:buNone/>
            </a:pPr>
            <a:r>
              <a:rPr lang="zh-TW" altLang="en-US" dirty="0">
                <a:latin typeface="Times New Roman" pitchFamily="18" charset="0"/>
                <a:ea typeface="標楷體" pitchFamily="65" charset="-120"/>
              </a:rPr>
              <a:t>	</a:t>
            </a:r>
            <a:r>
              <a:rPr lang="zh-TW" altLang="en-US" sz="2400" dirty="0">
                <a:latin typeface="Times New Roman" pitchFamily="18" charset="0"/>
                <a:ea typeface="標楷體" pitchFamily="65" charset="-120"/>
              </a:rPr>
              <a:t>悲觀者：</a:t>
            </a:r>
            <a:r>
              <a:rPr lang="zh-TW" altLang="en-US" sz="2400" u="sng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永久的</a:t>
            </a:r>
            <a:r>
              <a:rPr lang="zh-TW" altLang="en-US" sz="2400" dirty="0" smtClean="0">
                <a:latin typeface="Times New Roman" pitchFamily="18" charset="0"/>
                <a:ea typeface="標楷體" pitchFamily="65" charset="-120"/>
              </a:rPr>
              <a:t>、 </a:t>
            </a:r>
            <a:r>
              <a:rPr lang="zh-TW" altLang="en-US" sz="2400" u="sng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一般的</a:t>
            </a:r>
            <a:r>
              <a:rPr lang="zh-TW" altLang="en-US" sz="2400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、 </a:t>
            </a:r>
            <a:r>
              <a:rPr lang="zh-TW" altLang="en-US" sz="2400" u="sng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內在</a:t>
            </a:r>
            <a:r>
              <a:rPr lang="zh-TW" altLang="en-US" sz="2400" u="sng" dirty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化</a:t>
            </a:r>
          </a:p>
          <a:p>
            <a:pPr algn="ctr">
              <a:buFontTx/>
              <a:buNone/>
            </a:pPr>
            <a:r>
              <a:rPr lang="en-US" altLang="zh-TW" sz="2400" dirty="0">
                <a:latin typeface="Times New Roman" pitchFamily="18" charset="0"/>
                <a:ea typeface="標楷體" pitchFamily="65" charset="-120"/>
              </a:rPr>
              <a:t>	</a:t>
            </a:r>
            <a:r>
              <a:rPr lang="zh-TW" altLang="en-US" sz="2400" dirty="0">
                <a:latin typeface="Times New Roman" pitchFamily="18" charset="0"/>
                <a:ea typeface="標楷體" pitchFamily="65" charset="-120"/>
              </a:rPr>
              <a:t>樂觀者：</a:t>
            </a:r>
            <a:r>
              <a:rPr lang="zh-TW" altLang="en-US" sz="2400" u="sng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暫時的</a:t>
            </a:r>
            <a:r>
              <a:rPr lang="zh-TW" altLang="en-US" sz="2400" dirty="0" smtClean="0">
                <a:latin typeface="Times New Roman" pitchFamily="18" charset="0"/>
                <a:ea typeface="標楷體" pitchFamily="65" charset="-120"/>
              </a:rPr>
              <a:t>、 </a:t>
            </a:r>
            <a:r>
              <a:rPr lang="zh-TW" altLang="en-US" sz="2400" u="sng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特定的</a:t>
            </a:r>
            <a:r>
              <a:rPr lang="zh-TW" altLang="en-US" sz="2400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、 </a:t>
            </a:r>
            <a:r>
              <a:rPr lang="zh-TW" altLang="en-US" sz="2400" u="sng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外在</a:t>
            </a:r>
            <a:r>
              <a:rPr lang="zh-TW" altLang="en-US" sz="2400" u="sng" dirty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化</a:t>
            </a:r>
          </a:p>
          <a:p>
            <a:pPr algn="ctr">
              <a:buFontTx/>
              <a:buNone/>
            </a:pPr>
            <a:r>
              <a:rPr lang="en-US" altLang="zh-TW" sz="2400" dirty="0">
                <a:latin typeface="Times New Roman" pitchFamily="18" charset="0"/>
                <a:ea typeface="標楷體" pitchFamily="65" charset="-120"/>
              </a:rPr>
              <a:t>                       </a:t>
            </a:r>
            <a:r>
              <a:rPr lang="zh-TW" altLang="en-US" sz="2400" dirty="0" smtClean="0">
                <a:latin typeface="Times New Roman" pitchFamily="18" charset="0"/>
                <a:ea typeface="標楷體" pitchFamily="65" charset="-120"/>
              </a:rPr>
              <a:t> </a:t>
            </a:r>
            <a:r>
              <a:rPr lang="en-US" altLang="zh-TW" sz="2400" dirty="0" smtClean="0">
                <a:latin typeface="Times New Roman" pitchFamily="18" charset="0"/>
                <a:ea typeface="標楷體" pitchFamily="65" charset="-120"/>
              </a:rPr>
              <a:t> </a:t>
            </a:r>
            <a:r>
              <a:rPr lang="en-US" altLang="zh-TW" sz="2400" dirty="0">
                <a:latin typeface="Times New Roman" pitchFamily="18" charset="0"/>
                <a:ea typeface="標楷體" pitchFamily="65" charset="-120"/>
              </a:rPr>
              <a:t>(</a:t>
            </a:r>
            <a:r>
              <a:rPr lang="zh-TW" altLang="en-US" sz="2400" dirty="0">
                <a:latin typeface="Times New Roman" pitchFamily="18" charset="0"/>
                <a:ea typeface="標楷體" pitchFamily="65" charset="-120"/>
              </a:rPr>
              <a:t>時間向度</a:t>
            </a:r>
            <a:r>
              <a:rPr lang="en-US" altLang="zh-TW" sz="2400" dirty="0">
                <a:latin typeface="Times New Roman" pitchFamily="18" charset="0"/>
                <a:ea typeface="標楷體" pitchFamily="65" charset="-120"/>
              </a:rPr>
              <a:t>)    (</a:t>
            </a:r>
            <a:r>
              <a:rPr lang="zh-TW" altLang="en-US" sz="2400" dirty="0">
                <a:latin typeface="Times New Roman" pitchFamily="18" charset="0"/>
                <a:ea typeface="標楷體" pitchFamily="65" charset="-120"/>
              </a:rPr>
              <a:t>空間向度</a:t>
            </a:r>
            <a:r>
              <a:rPr lang="en-US" altLang="zh-TW" sz="2400" dirty="0">
                <a:latin typeface="Times New Roman" pitchFamily="18" charset="0"/>
                <a:ea typeface="標楷體" pitchFamily="65" charset="-120"/>
              </a:rPr>
              <a:t>)   (</a:t>
            </a:r>
            <a:r>
              <a:rPr lang="zh-TW" altLang="en-US" sz="2400" dirty="0">
                <a:latin typeface="Times New Roman" pitchFamily="18" charset="0"/>
                <a:ea typeface="標楷體" pitchFamily="65" charset="-120"/>
              </a:rPr>
              <a:t>個別化向度</a:t>
            </a:r>
            <a:r>
              <a:rPr lang="en-US" altLang="zh-TW" sz="2400" dirty="0">
                <a:latin typeface="Times New Roman" pitchFamily="18" charset="0"/>
                <a:ea typeface="標楷體" pitchFamily="65" charset="-120"/>
              </a:rPr>
              <a:t>)</a:t>
            </a:r>
          </a:p>
          <a:p>
            <a:pPr>
              <a:buFontTx/>
              <a:buNone/>
            </a:pPr>
            <a:r>
              <a:rPr lang="zh-TW" altLang="en-US" sz="3600" b="0" dirty="0">
                <a:latin typeface="Times New Roman" pitchFamily="18" charset="0"/>
                <a:ea typeface="標楷體" pitchFamily="65" charset="-120"/>
              </a:rPr>
              <a:t>對</a:t>
            </a:r>
            <a:r>
              <a:rPr lang="zh-TW" altLang="en-US" sz="36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好事</a:t>
            </a:r>
            <a:r>
              <a:rPr lang="zh-TW" altLang="en-US" sz="3600" b="0" dirty="0">
                <a:latin typeface="Times New Roman" pitchFamily="18" charset="0"/>
                <a:ea typeface="標楷體" pitchFamily="65" charset="-120"/>
              </a:rPr>
              <a:t>的解釋：</a:t>
            </a:r>
          </a:p>
          <a:p>
            <a:pPr algn="ctr">
              <a:buFontTx/>
              <a:buNone/>
            </a:pPr>
            <a:r>
              <a:rPr lang="en-US" altLang="zh-TW" dirty="0">
                <a:latin typeface="Times New Roman" pitchFamily="18" charset="0"/>
                <a:ea typeface="標楷體" pitchFamily="65" charset="-120"/>
              </a:rPr>
              <a:t>	</a:t>
            </a:r>
            <a:r>
              <a:rPr lang="zh-TW" altLang="en-US" sz="2400" dirty="0">
                <a:latin typeface="Times New Roman" pitchFamily="18" charset="0"/>
                <a:ea typeface="標楷體" pitchFamily="65" charset="-120"/>
              </a:rPr>
              <a:t>悲觀者：</a:t>
            </a:r>
            <a:r>
              <a:rPr lang="zh-TW" altLang="en-US" sz="2400" u="sng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暫時的</a:t>
            </a:r>
            <a:r>
              <a:rPr lang="zh-TW" altLang="en-US" sz="2400" dirty="0" smtClean="0">
                <a:latin typeface="Times New Roman" pitchFamily="18" charset="0"/>
                <a:ea typeface="標楷體" pitchFamily="65" charset="-120"/>
              </a:rPr>
              <a:t>、 </a:t>
            </a:r>
            <a:r>
              <a:rPr lang="zh-TW" altLang="en-US" sz="2400" u="sng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特定的</a:t>
            </a:r>
            <a:r>
              <a:rPr lang="zh-TW" altLang="en-US" sz="2400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、 </a:t>
            </a:r>
            <a:r>
              <a:rPr lang="zh-TW" altLang="en-US" sz="2400" u="sng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外在</a:t>
            </a:r>
            <a:r>
              <a:rPr lang="zh-TW" altLang="en-US" sz="2400" u="sng" dirty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化</a:t>
            </a:r>
          </a:p>
          <a:p>
            <a:pPr algn="ctr">
              <a:buFontTx/>
              <a:buNone/>
            </a:pPr>
            <a:r>
              <a:rPr lang="en-US" altLang="zh-TW" sz="2400" dirty="0">
                <a:latin typeface="Times New Roman" pitchFamily="18" charset="0"/>
                <a:ea typeface="標楷體" pitchFamily="65" charset="-120"/>
              </a:rPr>
              <a:t>	</a:t>
            </a:r>
            <a:r>
              <a:rPr lang="zh-TW" altLang="en-US" sz="2400" dirty="0">
                <a:latin typeface="Times New Roman" pitchFamily="18" charset="0"/>
                <a:ea typeface="標楷體" pitchFamily="65" charset="-120"/>
              </a:rPr>
              <a:t>樂觀者：</a:t>
            </a:r>
            <a:r>
              <a:rPr lang="zh-TW" altLang="en-US" sz="2400" u="sng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永久的</a:t>
            </a:r>
            <a:r>
              <a:rPr lang="zh-TW" altLang="en-US" sz="2400" dirty="0" smtClean="0">
                <a:latin typeface="Times New Roman" pitchFamily="18" charset="0"/>
                <a:ea typeface="標楷體" pitchFamily="65" charset="-120"/>
              </a:rPr>
              <a:t>、 </a:t>
            </a:r>
            <a:r>
              <a:rPr lang="zh-TW" altLang="en-US" sz="2400" u="sng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一般的</a:t>
            </a:r>
            <a:r>
              <a:rPr lang="zh-TW" altLang="en-US" sz="2400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</a:rPr>
              <a:t>、 </a:t>
            </a:r>
            <a:r>
              <a:rPr lang="zh-TW" altLang="en-US" sz="2400" u="sng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內在化</a:t>
            </a:r>
            <a:endParaRPr lang="en-US" altLang="zh-TW" sz="2400" u="sng" dirty="0" smtClean="0">
              <a:solidFill>
                <a:srgbClr val="0000FF"/>
              </a:solidFill>
              <a:latin typeface="Times New Roman" pitchFamily="18" charset="0"/>
              <a:ea typeface="標楷體" pitchFamily="65" charset="-120"/>
            </a:endParaRPr>
          </a:p>
          <a:p>
            <a:pPr>
              <a:buFontTx/>
              <a:buNone/>
            </a:pPr>
            <a:endParaRPr lang="en-US" altLang="zh-TW" sz="1600" dirty="0">
              <a:solidFill>
                <a:srgbClr val="0000FF"/>
              </a:solidFill>
              <a:latin typeface="Times New Roman" pitchFamily="18" charset="0"/>
              <a:ea typeface="標楷體" pitchFamily="65" charset="-120"/>
            </a:endParaRPr>
          </a:p>
          <a:p>
            <a:pPr>
              <a:buFontTx/>
              <a:buNone/>
            </a:pPr>
            <a:r>
              <a:rPr lang="zh-TW" altLang="en-US" sz="28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 </a:t>
            </a:r>
            <a:r>
              <a:rPr lang="zh-TW" altLang="en-US" b="1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解釋風格的面向</a:t>
            </a:r>
            <a:r>
              <a:rPr lang="en-US" altLang="zh-TW" b="1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:</a:t>
            </a:r>
            <a:r>
              <a:rPr lang="zh-TW" altLang="en-US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 </a:t>
            </a:r>
            <a:r>
              <a:rPr lang="zh-TW" altLang="en-US" b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</a:rPr>
              <a:t>永久性   普遍性   個別性</a:t>
            </a:r>
            <a:endParaRPr lang="en-US" altLang="zh-TW" b="1" dirty="0">
              <a:solidFill>
                <a:srgbClr val="FF0000"/>
              </a:solidFill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30727" name="Oval 7"/>
          <p:cNvSpPr>
            <a:spLocks noChangeArrowheads="1"/>
          </p:cNvSpPr>
          <p:nvPr/>
        </p:nvSpPr>
        <p:spPr bwMode="auto">
          <a:xfrm>
            <a:off x="6516216" y="1916114"/>
            <a:ext cx="935037" cy="4464050"/>
          </a:xfrm>
          <a:prstGeom prst="ellips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91479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zh-TW" altLang="en-US" sz="54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悲觀者的處境</a:t>
            </a:r>
          </a:p>
        </p:txBody>
      </p:sp>
      <p:sp>
        <p:nvSpPr>
          <p:cNvPr id="49155" name="Rectangle 3"/>
          <p:cNvSpPr>
            <a:spLocks noGrp="1"/>
          </p:cNvSpPr>
          <p:nvPr>
            <p:ph type="body" idx="1"/>
          </p:nvPr>
        </p:nvSpPr>
        <p:spPr>
          <a:xfrm>
            <a:off x="251520" y="1600200"/>
            <a:ext cx="8640960" cy="5141168"/>
          </a:xfrm>
        </p:spPr>
        <p:txBody>
          <a:bodyPr/>
          <a:lstStyle/>
          <a:p>
            <a:pPr>
              <a:buFontTx/>
              <a:buNone/>
            </a:pP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如果你是一位悲觀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解釋型態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的人，平常不會有問題，但在</a:t>
            </a:r>
            <a:r>
              <a:rPr lang="zh-TW" altLang="en-US" sz="2800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危機發生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時、</a:t>
            </a:r>
            <a:r>
              <a:rPr lang="zh-TW" altLang="en-US" sz="2800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受到挫折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時、與</a:t>
            </a:r>
            <a:r>
              <a:rPr lang="zh-TW" altLang="en-US" sz="2800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遭逢人生陷落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時，你可能就會付出下列一些常見的代價：</a:t>
            </a:r>
          </a:p>
          <a:p>
            <a:pPr>
              <a:buFontTx/>
              <a:buNone/>
            </a:pP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在校成績下降，工作</a:t>
            </a:r>
            <a:r>
              <a:rPr lang="zh-TW" altLang="en-US" sz="2800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表現不佳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，運動場上失利。</a:t>
            </a:r>
          </a:p>
          <a:p>
            <a:pPr>
              <a:buFontTx/>
              <a:buNone/>
            </a:pP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容易因為挫折即</a:t>
            </a:r>
            <a:r>
              <a:rPr lang="zh-TW" altLang="en-US" sz="2800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陷入沮喪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狀態。</a:t>
            </a:r>
          </a:p>
          <a:p>
            <a:pPr>
              <a:buFontTx/>
              <a:buNone/>
            </a:pP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3.</a:t>
            </a:r>
            <a:r>
              <a:rPr lang="zh-TW" altLang="en-US" sz="2800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無法發揮潛能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，但你是可以的。</a:t>
            </a:r>
          </a:p>
          <a:p>
            <a:pPr>
              <a:buFontTx/>
              <a:buNone/>
            </a:pP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4.</a:t>
            </a:r>
            <a:r>
              <a:rPr lang="zh-TW" altLang="en-US" sz="2800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免疫功能較低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，易得慢性病，健康受損。</a:t>
            </a:r>
          </a:p>
          <a:p>
            <a:pPr>
              <a:buFontTx/>
              <a:buNone/>
            </a:pP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5.</a:t>
            </a:r>
            <a:r>
              <a:rPr lang="zh-TW" altLang="en-US" sz="2800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提早老化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，易感染疾病，復原力差。</a:t>
            </a:r>
          </a:p>
          <a:p>
            <a:pPr>
              <a:buFontTx/>
              <a:buNone/>
            </a:pP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6.</a:t>
            </a:r>
            <a:r>
              <a:rPr lang="zh-TW" altLang="en-US" sz="2800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生命毫無情趣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，生活灰暗，了無生意。</a:t>
            </a:r>
          </a:p>
          <a:p>
            <a:pPr>
              <a:buFontTx/>
              <a:buNone/>
            </a:pP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7.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沮喪到了極點，即變成</a:t>
            </a:r>
            <a:r>
              <a:rPr lang="zh-TW" altLang="en-US" sz="2800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憂鬱症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1959097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zh-TW" altLang="en-US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誰容易</a:t>
            </a:r>
            <a:r>
              <a:rPr lang="zh-TW" altLang="en-US" sz="54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得憂鬱</a:t>
            </a:r>
            <a:r>
              <a:rPr lang="zh-TW" altLang="en-US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症</a:t>
            </a:r>
            <a:endParaRPr lang="zh-TW" altLang="en-US" sz="5400" b="1" dirty="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2227" name="Rectangle 3"/>
          <p:cNvSpPr>
            <a:spLocks noGrp="1"/>
          </p:cNvSpPr>
          <p:nvPr>
            <p:ph type="body" idx="1"/>
          </p:nvPr>
        </p:nvSpPr>
        <p:spPr>
          <a:xfrm>
            <a:off x="468313" y="1772816"/>
            <a:ext cx="8229600" cy="4742284"/>
          </a:xfrm>
          <a:ln w="76200">
            <a:prstDash val="solid"/>
          </a:ln>
        </p:spPr>
        <p:txBody>
          <a:bodyPr/>
          <a:lstStyle/>
          <a:p>
            <a:pPr algn="ctr">
              <a:buFontTx/>
              <a:buNone/>
            </a:pP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en-US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悲觀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的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人遭遇</a:t>
            </a:r>
            <a:r>
              <a:rPr lang="zh-TW" altLang="en-US" b="1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打擊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時，可能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變成憂鬱症。</a:t>
            </a:r>
          </a:p>
          <a:p>
            <a:pPr algn="ctr">
              <a:buFontTx/>
              <a:buNone/>
            </a:pP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en-US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反芻者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（即反覆咀嚼不如意事件的人）遇上「</a:t>
            </a:r>
            <a:r>
              <a:rPr lang="zh-TW" altLang="en-US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習得的無助感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」時。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>
              <a:buFontTx/>
              <a:buNone/>
            </a:pP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>
              <a:buFontTx/>
              <a:buNone/>
            </a:pPr>
            <a:r>
              <a:rPr lang="zh-TW" altLang="en-US" sz="2000" dirty="0" smtClean="0">
                <a:solidFill>
                  <a:srgbClr val="042BE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     （加總起來）</a:t>
            </a:r>
            <a:endParaRPr lang="zh-TW" altLang="en-US" sz="2000" dirty="0">
              <a:solidFill>
                <a:srgbClr val="042BEE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>
              <a:buFontTx/>
              <a:buNone/>
            </a:pP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3.</a:t>
            </a:r>
            <a:r>
              <a:rPr lang="zh-TW" altLang="en-US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悲觀的反芻者最容易得憂鬱症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</a:p>
          <a:p>
            <a:pPr algn="ctr">
              <a:buFontTx/>
              <a:buNone/>
            </a:pP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>
              <a:buFontTx/>
              <a:buNone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即使是如此，</a:t>
            </a:r>
            <a:r>
              <a:rPr lang="zh-TW" altLang="en-US" b="1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憂鬱</a:t>
            </a:r>
            <a:r>
              <a:rPr lang="zh-TW" altLang="en-US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症是可以</a:t>
            </a:r>
            <a:r>
              <a:rPr lang="zh-TW" altLang="en-US" b="1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治癒的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！</a:t>
            </a:r>
          </a:p>
        </p:txBody>
      </p:sp>
      <p:sp>
        <p:nvSpPr>
          <p:cNvPr id="4" name="向下箭號 3"/>
          <p:cNvSpPr/>
          <p:nvPr/>
        </p:nvSpPr>
        <p:spPr bwMode="auto">
          <a:xfrm>
            <a:off x="3595580" y="3501008"/>
            <a:ext cx="484632" cy="864096"/>
          </a:xfrm>
          <a:prstGeom prst="down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4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HGｺﾞｼｯｸE"/>
              <a:cs typeface="HGｺﾞｼｯｸE"/>
            </a:endParaRPr>
          </a:p>
        </p:txBody>
      </p:sp>
    </p:spTree>
    <p:extLst>
      <p:ext uri="{BB962C8B-B14F-4D97-AF65-F5344CB8AC3E}">
        <p14:creationId xmlns:p14="http://schemas.microsoft.com/office/powerpoint/2010/main" val="551261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640960" cy="1070992"/>
          </a:xfrm>
        </p:spPr>
        <p:txBody>
          <a:bodyPr>
            <a:normAutofit/>
          </a:bodyPr>
          <a:lstStyle/>
          <a:p>
            <a:r>
              <a:rPr lang="zh-TW" altLang="en-US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成為樂觀</a:t>
            </a:r>
            <a:r>
              <a:rPr lang="zh-TW" altLang="en-US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的</a:t>
            </a:r>
            <a:r>
              <a:rPr lang="zh-TW" altLang="en-US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人是重要的</a:t>
            </a:r>
            <a:endParaRPr lang="zh-TW" altLang="en-US" sz="5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79512" y="1484784"/>
            <a:ext cx="8712968" cy="511256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因此，要成為一位</a:t>
            </a:r>
            <a:r>
              <a:rPr lang="zh-TW" alt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樂觀者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，你必須練習針對生活中所發生的大小事件，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刻意進行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下列的</a:t>
            </a:r>
            <a:r>
              <a:rPr lang="zh-TW" altLang="en-US" b="1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歸因方式訓練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endParaRPr lang="en-US" altLang="zh-TW" sz="16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針對</a:t>
            </a:r>
            <a:r>
              <a:rPr lang="zh-TW" altLang="en-US" b="1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壞事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（人生的</a:t>
            </a:r>
            <a:r>
              <a:rPr lang="zh-TW" altLang="en-US" b="1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逆境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），把它歸因（或看成）於：只是</a:t>
            </a:r>
            <a:r>
              <a:rPr lang="zh-TW" altLang="en-US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暫時的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事件、發生在</a:t>
            </a:r>
            <a:r>
              <a:rPr lang="zh-TW" altLang="en-US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特定的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情境裡、並且是由於</a:t>
            </a:r>
            <a:r>
              <a:rPr lang="zh-TW" altLang="en-US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外在化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因素（即</a:t>
            </a:r>
            <a:r>
              <a:rPr lang="zh-TW" altLang="en-US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環境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）所造成的。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endParaRPr lang="zh-TW" altLang="en-US" sz="1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針對</a:t>
            </a:r>
            <a:r>
              <a:rPr lang="zh-TW" altLang="en-US" b="1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好事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（人生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的</a:t>
            </a:r>
            <a:r>
              <a:rPr lang="zh-TW" altLang="en-US" b="1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順境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），把它歸因（或看成）於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：它是</a:t>
            </a:r>
            <a:r>
              <a:rPr lang="zh-TW" altLang="en-US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永久的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事件、它的發生是</a:t>
            </a:r>
            <a:r>
              <a:rPr lang="zh-TW" altLang="en-US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一般的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情況、並且是由於</a:t>
            </a:r>
            <a:r>
              <a:rPr lang="zh-TW" altLang="en-US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內在化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的因素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（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即</a:t>
            </a:r>
            <a:r>
              <a:rPr lang="zh-TW" altLang="en-US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自己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）所造成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的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568346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>
            <a:normAutofit/>
          </a:bodyPr>
          <a:lstStyle/>
          <a:p>
            <a:r>
              <a:rPr lang="en-US" altLang="zh-TW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4</a:t>
            </a:r>
            <a:r>
              <a:rPr lang="zh-TW" altLang="en-US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、練習寬恕、慈悲、放下</a:t>
            </a:r>
            <a:endParaRPr lang="zh-TW" altLang="en-US" sz="5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79512" y="1484784"/>
            <a:ext cx="8784976" cy="504056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zh-TW" alt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先了解憂鬱情緒</a:t>
            </a:r>
            <a:r>
              <a:rPr lang="en-US" altLang="zh-TW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感</a:t>
            </a:r>
            <a:r>
              <a:rPr lang="en-US" altLang="zh-TW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的形成歷程</a:t>
            </a:r>
            <a:r>
              <a:rPr lang="en-US" altLang="zh-TW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:</a:t>
            </a:r>
          </a:p>
          <a:p>
            <a:pPr marL="0" indent="0">
              <a:buNone/>
            </a:pPr>
            <a:r>
              <a:rPr lang="zh-TW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</a:t>
            </a:r>
            <a:r>
              <a:rPr lang="en-US" altLang="zh-TW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1.</a:t>
            </a:r>
            <a:r>
              <a:rPr lang="zh-TW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本身即是一名</a:t>
            </a:r>
            <a:r>
              <a:rPr lang="zh-TW" alt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悲觀主義者。</a:t>
            </a:r>
            <a:endParaRPr lang="en-US" altLang="zh-TW" b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zh-TW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zh-TW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</a:t>
            </a:r>
            <a:r>
              <a:rPr lang="en-US" altLang="zh-TW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2.</a:t>
            </a:r>
            <a:r>
              <a:rPr lang="zh-TW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對</a:t>
            </a:r>
            <a:r>
              <a:rPr lang="zh-TW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逆境事件不斷</a:t>
            </a:r>
            <a:r>
              <a:rPr lang="zh-TW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地進行</a:t>
            </a:r>
            <a:r>
              <a:rPr lang="zh-TW" alt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負面反芻思考。</a:t>
            </a:r>
            <a:endParaRPr lang="en-US" altLang="zh-TW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zh-TW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</a:t>
            </a:r>
            <a:r>
              <a:rPr lang="en-US" altLang="zh-TW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3.</a:t>
            </a:r>
            <a:r>
              <a:rPr lang="zh-TW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等待某件</a:t>
            </a:r>
            <a:r>
              <a:rPr lang="zh-TW" alt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負面生活事件的促發引爆。</a:t>
            </a:r>
            <a:endParaRPr lang="en-US" altLang="zh-TW" b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altLang="zh-TW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zh-TW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重大的負面生活事件</a:t>
            </a:r>
            <a:r>
              <a:rPr lang="zh-TW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</a:t>
            </a:r>
            <a:endParaRPr lang="en-US" altLang="zh-TW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zh-TW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</a:t>
            </a:r>
            <a:r>
              <a:rPr lang="zh-TW" altLang="en-US" sz="2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如：親人死亡、離婚、失業、</a:t>
            </a:r>
            <a:r>
              <a:rPr lang="zh-TW" altLang="en-US" sz="2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重大</a:t>
            </a:r>
            <a:r>
              <a:rPr lang="zh-TW" altLang="en-US" sz="2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傷殘、天災、暴力事件</a:t>
            </a:r>
            <a:r>
              <a:rPr lang="en-US" altLang="zh-TW" sz="2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…</a:t>
            </a:r>
          </a:p>
          <a:p>
            <a:pPr marL="0" indent="0">
              <a:buNone/>
            </a:pPr>
            <a:r>
              <a:rPr lang="zh-TW" alt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負面</a:t>
            </a:r>
            <a:r>
              <a:rPr lang="zh-TW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的日常生活瑣事</a:t>
            </a:r>
            <a:r>
              <a:rPr lang="zh-TW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</a:t>
            </a:r>
            <a:endParaRPr lang="zh-TW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zh-TW" altLang="en-US" sz="2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</a:t>
            </a:r>
            <a:r>
              <a:rPr lang="zh-TW" altLang="en-US" sz="2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如：不良環境、惡鄰居、騷擾電話、負面訊息、害怕擔心</a:t>
            </a:r>
            <a:r>
              <a:rPr lang="en-US" altLang="zh-TW" sz="2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…</a:t>
            </a:r>
            <a:endParaRPr lang="en-US" altLang="zh-TW" sz="2400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514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TW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(1)</a:t>
            </a:r>
            <a:r>
              <a:rPr lang="zh-TW" altLang="en-US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培養感恩</a:t>
            </a:r>
            <a:r>
              <a:rPr lang="en-US" altLang="zh-TW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—</a:t>
            </a:r>
            <a:r>
              <a:rPr lang="zh-TW" altLang="en-US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基本作為</a:t>
            </a:r>
            <a:endParaRPr lang="zh-TW" altLang="en-US" sz="5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988840"/>
            <a:ext cx="8229600" cy="4137323"/>
          </a:xfrm>
        </p:spPr>
        <p:txBody>
          <a:bodyPr/>
          <a:lstStyle/>
          <a:p>
            <a:pPr marL="514350" indent="-514350">
              <a:buAutoNum type="arabicPeriod"/>
            </a:pPr>
            <a:r>
              <a:rPr lang="zh-TW" alt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細</a:t>
            </a:r>
            <a:r>
              <a:rPr lang="zh-TW" alt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數福份</a:t>
            </a:r>
            <a:r>
              <a:rPr lang="zh-TW" altLang="en-US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（</a:t>
            </a:r>
            <a:r>
              <a:rPr lang="en-US" altLang="zh-TW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three blessings in a day</a:t>
            </a:r>
            <a:r>
              <a:rPr lang="zh-TW" alt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）</a:t>
            </a:r>
            <a:endParaRPr lang="en-US" altLang="zh-TW" b="1" dirty="0" smtClean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ea typeface="標楷體" pitchFamily="65" charset="-120"/>
            </a:endParaRPr>
          </a:p>
          <a:p>
            <a:pPr marL="514350" indent="-514350">
              <a:buAutoNum type="arabicPeriod"/>
            </a:pPr>
            <a:r>
              <a:rPr lang="zh-TW" alt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感恩日記</a:t>
            </a:r>
            <a:r>
              <a:rPr lang="zh-TW" altLang="en-US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（</a:t>
            </a:r>
            <a:r>
              <a:rPr lang="en-US" altLang="zh-TW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gratitude journals</a:t>
            </a:r>
            <a:r>
              <a:rPr lang="zh-TW" alt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）</a:t>
            </a:r>
            <a:endParaRPr lang="en-US" altLang="zh-TW" b="1" dirty="0" smtClean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ea typeface="標楷體" pitchFamily="65" charset="-120"/>
            </a:endParaRPr>
          </a:p>
          <a:p>
            <a:pPr marL="514350" indent="-514350">
              <a:buAutoNum type="arabicPeriod"/>
            </a:pPr>
            <a:r>
              <a:rPr lang="zh-TW" altLang="en-US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感恩信函（</a:t>
            </a:r>
            <a:r>
              <a:rPr lang="en-US" altLang="zh-TW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gratitude letters</a:t>
            </a:r>
            <a:r>
              <a:rPr lang="zh-TW" alt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）</a:t>
            </a:r>
            <a:endParaRPr lang="en-US" altLang="zh-TW" b="1" dirty="0" smtClean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ea typeface="標楷體" pitchFamily="65" charset="-120"/>
            </a:endParaRPr>
          </a:p>
          <a:p>
            <a:pPr marL="514350" indent="-514350">
              <a:buAutoNum type="arabicPeriod"/>
            </a:pPr>
            <a:r>
              <a:rPr lang="zh-TW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感恩電話（</a:t>
            </a:r>
            <a:r>
              <a:rPr lang="en-US" altLang="zh-TW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gratitude phone-calls</a:t>
            </a:r>
            <a:r>
              <a:rPr lang="zh-TW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）</a:t>
            </a:r>
            <a:endParaRPr lang="en-US" altLang="zh-TW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514350" indent="-514350">
              <a:buAutoNum type="arabicPeriod"/>
            </a:pPr>
            <a:r>
              <a:rPr lang="zh-TW" altLang="en-US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感恩留言（</a:t>
            </a:r>
            <a:r>
              <a:rPr lang="en-US" altLang="zh-TW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gratitude messages</a:t>
            </a:r>
            <a:r>
              <a:rPr lang="zh-TW" alt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）</a:t>
            </a:r>
            <a:endParaRPr lang="en-US" altLang="zh-TW" b="1" dirty="0" smtClean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r>
              <a:rPr lang="zh-TW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</a:rPr>
              <a:t>感恩拜訪（</a:t>
            </a:r>
            <a:r>
              <a:rPr lang="en-US" altLang="zh-TW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</a:rPr>
              <a:t>gratitude visit</a:t>
            </a:r>
            <a:r>
              <a:rPr lang="zh-TW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</a:rPr>
              <a:t>）</a:t>
            </a:r>
            <a:endParaRPr lang="en-US" altLang="zh-TW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標楷體" pitchFamily="65" charset="-120"/>
            </a:endParaRPr>
          </a:p>
          <a:p>
            <a:pPr marL="514350" indent="-514350">
              <a:buAutoNum type="arabicPeriod"/>
            </a:pPr>
            <a:r>
              <a:rPr lang="zh-TW" alt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</a:rPr>
              <a:t>感恩祈禱</a:t>
            </a:r>
            <a:r>
              <a:rPr lang="zh-TW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</a:rPr>
              <a:t>（</a:t>
            </a:r>
            <a:r>
              <a:rPr lang="en-US" altLang="zh-TW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</a:rPr>
              <a:t>gratitude pray</a:t>
            </a:r>
            <a:r>
              <a:rPr lang="zh-TW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</a:rPr>
              <a:t>）</a:t>
            </a:r>
            <a:endParaRPr lang="en-US" altLang="zh-TW" b="1" dirty="0" smtClean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ea typeface="標楷體" pitchFamily="65" charset="-120"/>
            </a:endParaRPr>
          </a:p>
          <a:p>
            <a:pPr marL="514350" indent="-514350">
              <a:buAutoNum type="arabicPeriod"/>
            </a:pPr>
            <a:endParaRPr lang="zh-TW" altLang="en-US" dirty="0">
              <a:solidFill>
                <a:srgbClr val="2309E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ea typeface="標楷體" pitchFamily="65" charset="-120"/>
            </a:endParaRPr>
          </a:p>
          <a:p>
            <a:pPr marL="0" indent="0">
              <a:buNone/>
            </a:pP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163262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Grp="1" noChangeArrowheads="1"/>
          </p:cNvSpPr>
          <p:nvPr>
            <p:ph type="title"/>
          </p:nvPr>
        </p:nvSpPr>
        <p:spPr>
          <a:extLst/>
        </p:spPr>
        <p:txBody>
          <a:bodyPr rtlCol="0">
            <a:normAutofit/>
          </a:bodyPr>
          <a:lstStyle/>
          <a:p>
            <a:pPr eaLnBrk="1" hangingPunct="1">
              <a:defRPr/>
            </a:pPr>
            <a:r>
              <a:rPr lang="zh-TW" altLang="en-US" sz="54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itchFamily="65" charset="-120"/>
                <a:ea typeface="標楷體" pitchFamily="65" charset="-120"/>
              </a:rPr>
              <a:t>感恩的好處</a:t>
            </a:r>
          </a:p>
        </p:txBody>
      </p:sp>
      <p:sp>
        <p:nvSpPr>
          <p:cNvPr id="13315" name="Rectangle 3"/>
          <p:cNvSpPr>
            <a:spLocks noGrp="1"/>
          </p:cNvSpPr>
          <p:nvPr>
            <p:ph type="body" idx="1"/>
          </p:nvPr>
        </p:nvSpPr>
        <p:spPr>
          <a:xfrm>
            <a:off x="0" y="1600200"/>
            <a:ext cx="9144000" cy="52578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zh-TW" sz="2800" dirty="0" smtClean="0">
                <a:latin typeface="Times New Roman" pitchFamily="18" charset="0"/>
                <a:ea typeface="標楷體" pitchFamily="65" charset="-120"/>
              </a:rPr>
              <a:t>1.</a:t>
            </a:r>
            <a:r>
              <a:rPr lang="zh-TW" altLang="en-US" sz="2800" dirty="0" smtClean="0">
                <a:latin typeface="Times New Roman" pitchFamily="18" charset="0"/>
                <a:ea typeface="標楷體" pitchFamily="65" charset="-120"/>
              </a:rPr>
              <a:t>表達感恩，讓你</a:t>
            </a:r>
            <a:r>
              <a:rPr lang="zh-TW" altLang="en-US" sz="2800" b="1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意識到</a:t>
            </a:r>
            <a:r>
              <a:rPr lang="zh-TW" altLang="en-US" sz="2800" dirty="0" smtClean="0">
                <a:latin typeface="Times New Roman" pitchFamily="18" charset="0"/>
                <a:ea typeface="標楷體" pitchFamily="65" charset="-120"/>
              </a:rPr>
              <a:t>目前的處境，與之前比較起來更好，讓你對生活的滿意程度提高，因此，產生更大、更持久的快樂。</a:t>
            </a:r>
          </a:p>
          <a:p>
            <a:pPr eaLnBrk="1" hangingPunct="1">
              <a:buFontTx/>
              <a:buNone/>
            </a:pPr>
            <a:r>
              <a:rPr lang="en-US" altLang="zh-TW" sz="2800" dirty="0" smtClean="0">
                <a:latin typeface="Times New Roman" pitchFamily="18" charset="0"/>
                <a:ea typeface="標楷體" pitchFamily="65" charset="-120"/>
              </a:rPr>
              <a:t>2.</a:t>
            </a:r>
            <a:r>
              <a:rPr lang="zh-TW" altLang="en-US" sz="2800" dirty="0" smtClean="0">
                <a:latin typeface="Times New Roman" pitchFamily="18" charset="0"/>
                <a:ea typeface="標楷體" pitchFamily="65" charset="-120"/>
              </a:rPr>
              <a:t>表達感恩，會讓你產生「</a:t>
            </a:r>
            <a:r>
              <a:rPr lang="zh-TW" altLang="en-US" sz="2800" b="1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被感動</a:t>
            </a:r>
            <a:r>
              <a:rPr lang="zh-TW" altLang="en-US" sz="2800" dirty="0" smtClean="0">
                <a:latin typeface="Times New Roman" pitchFamily="18" charset="0"/>
                <a:ea typeface="標楷體" pitchFamily="65" charset="-120"/>
              </a:rPr>
              <a:t>」的感覺，讓你</a:t>
            </a:r>
            <a:r>
              <a:rPr lang="zh-TW" altLang="en-US" sz="2800" b="1" dirty="0" smtClean="0">
                <a:solidFill>
                  <a:srgbClr val="2309E1"/>
                </a:solidFill>
                <a:latin typeface="Times New Roman" pitchFamily="18" charset="0"/>
                <a:ea typeface="標楷體" pitchFamily="65" charset="-120"/>
              </a:rPr>
              <a:t>落淚</a:t>
            </a:r>
            <a:r>
              <a:rPr lang="zh-TW" altLang="en-US" sz="2800" dirty="0" smtClean="0">
                <a:latin typeface="Times New Roman" pitchFamily="18" charset="0"/>
                <a:ea typeface="標楷體" pitchFamily="65" charset="-120"/>
              </a:rPr>
              <a:t>，因而培養出</a:t>
            </a:r>
            <a:r>
              <a:rPr lang="zh-TW" altLang="en-US" sz="2800" b="1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同理心</a:t>
            </a:r>
            <a:r>
              <a:rPr lang="zh-TW" altLang="en-US" sz="2800" dirty="0" smtClean="0">
                <a:latin typeface="Times New Roman" pitchFamily="18" charset="0"/>
                <a:ea typeface="標楷體" pitchFamily="65" charset="-120"/>
              </a:rPr>
              <a:t>、</a:t>
            </a:r>
            <a:r>
              <a:rPr lang="zh-TW" altLang="en-US" sz="2800" b="1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慈悲心</a:t>
            </a:r>
            <a:r>
              <a:rPr lang="zh-TW" altLang="en-US" sz="2800" dirty="0" smtClean="0">
                <a:latin typeface="Times New Roman" pitchFamily="18" charset="0"/>
                <a:ea typeface="標楷體" pitchFamily="65" charset="-120"/>
              </a:rPr>
              <a:t>、與</a:t>
            </a:r>
            <a:r>
              <a:rPr lang="zh-TW" altLang="en-US" sz="2800" b="1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信心</a:t>
            </a:r>
            <a:r>
              <a:rPr lang="zh-TW" altLang="en-US" sz="2800" dirty="0" smtClean="0">
                <a:latin typeface="Times New Roman" pitchFamily="18" charset="0"/>
                <a:ea typeface="標楷體" pitchFamily="65" charset="-120"/>
              </a:rPr>
              <a:t>。</a:t>
            </a:r>
          </a:p>
          <a:p>
            <a:pPr eaLnBrk="1" hangingPunct="1">
              <a:buFontTx/>
              <a:buNone/>
            </a:pPr>
            <a:r>
              <a:rPr lang="en-US" altLang="zh-TW" sz="2800" dirty="0" smtClean="0">
                <a:latin typeface="Times New Roman" pitchFamily="18" charset="0"/>
                <a:ea typeface="標楷體" pitchFamily="65" charset="-120"/>
              </a:rPr>
              <a:t>3.</a:t>
            </a:r>
            <a:r>
              <a:rPr lang="zh-TW" altLang="en-US" sz="2800" dirty="0" smtClean="0">
                <a:latin typeface="Times New Roman" pitchFamily="18" charset="0"/>
                <a:ea typeface="標楷體" pitchFamily="65" charset="-120"/>
              </a:rPr>
              <a:t>表達感恩，可以</a:t>
            </a:r>
            <a:r>
              <a:rPr lang="zh-TW" altLang="en-US" sz="2800" b="1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釋放</a:t>
            </a:r>
            <a:r>
              <a:rPr lang="zh-TW" altLang="en-US" sz="2800" dirty="0" smtClean="0">
                <a:latin typeface="Times New Roman" pitchFamily="18" charset="0"/>
                <a:ea typeface="標楷體" pitchFamily="65" charset="-120"/>
              </a:rPr>
              <a:t>被壓抑的負面情緒，讓大腦分泌某種化學物質，</a:t>
            </a:r>
            <a:r>
              <a:rPr lang="zh-TW" altLang="en-US" sz="2800" b="1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提高</a:t>
            </a:r>
            <a:r>
              <a:rPr lang="zh-TW" altLang="en-US" sz="2800" dirty="0" smtClean="0">
                <a:latin typeface="Times New Roman" pitchFamily="18" charset="0"/>
                <a:ea typeface="標楷體" pitchFamily="65" charset="-120"/>
              </a:rPr>
              <a:t>你的免疫系統，甚至，</a:t>
            </a:r>
            <a:r>
              <a:rPr lang="zh-TW" altLang="en-US" sz="2800" b="1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抑制癌細胞</a:t>
            </a:r>
            <a:r>
              <a:rPr lang="zh-TW" altLang="en-US" sz="2800" dirty="0" smtClean="0">
                <a:latin typeface="Times New Roman" pitchFamily="18" charset="0"/>
                <a:ea typeface="標楷體" pitchFamily="65" charset="-120"/>
              </a:rPr>
              <a:t>的增生。長久下來，可以達到</a:t>
            </a:r>
            <a:r>
              <a:rPr lang="zh-TW" altLang="en-US" sz="2800" b="1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健康與長壽</a:t>
            </a:r>
            <a:r>
              <a:rPr lang="zh-TW" altLang="en-US" sz="2800" dirty="0" smtClean="0">
                <a:latin typeface="Times New Roman" pitchFamily="18" charset="0"/>
                <a:ea typeface="標楷體" pitchFamily="65" charset="-120"/>
              </a:rPr>
              <a:t>。</a:t>
            </a:r>
          </a:p>
          <a:p>
            <a:pPr eaLnBrk="1" hangingPunct="1">
              <a:buFontTx/>
              <a:buNone/>
            </a:pPr>
            <a:r>
              <a:rPr lang="en-US" altLang="zh-TW" sz="2800" dirty="0" smtClean="0">
                <a:latin typeface="Times New Roman" pitchFamily="18" charset="0"/>
                <a:ea typeface="標楷體" pitchFamily="65" charset="-120"/>
              </a:rPr>
              <a:t>4.</a:t>
            </a: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表達感恩，可以拉近群我之間的距離，</a:t>
            </a:r>
            <a:r>
              <a:rPr lang="zh-TW" altLang="en-US" sz="28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改善人際關係</a:t>
            </a: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，增強個人的社會支持網絡力量，</a:t>
            </a:r>
            <a:r>
              <a:rPr lang="zh-TW" altLang="en-US" sz="28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促進健康與快樂</a:t>
            </a: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的人生。</a:t>
            </a:r>
            <a:endParaRPr lang="zh-TW" altLang="en-US" sz="2800" dirty="0" smtClean="0"/>
          </a:p>
        </p:txBody>
      </p:sp>
    </p:spTree>
    <p:extLst>
      <p:ext uri="{BB962C8B-B14F-4D97-AF65-F5344CB8AC3E}">
        <p14:creationId xmlns:p14="http://schemas.microsoft.com/office/powerpoint/2010/main" val="4201137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116632"/>
            <a:ext cx="8507413" cy="936104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US" altLang="zh-TW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(2)</a:t>
            </a:r>
            <a:r>
              <a:rPr lang="zh-TW" altLang="en-US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練習寬恕</a:t>
            </a:r>
            <a:r>
              <a:rPr lang="en-US" altLang="zh-TW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—</a:t>
            </a:r>
            <a:r>
              <a:rPr lang="zh-TW" altLang="en-US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消極作為</a:t>
            </a:r>
            <a:endParaRPr lang="zh-TW" altLang="en-US" sz="5400" b="1" dirty="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49155" name="Rectangle 3"/>
          <p:cNvSpPr>
            <a:spLocks noGrp="1"/>
          </p:cNvSpPr>
          <p:nvPr>
            <p:ph type="body" idx="1"/>
          </p:nvPr>
        </p:nvSpPr>
        <p:spPr>
          <a:xfrm>
            <a:off x="107504" y="1268760"/>
            <a:ext cx="8928992" cy="5472608"/>
          </a:xfrm>
        </p:spPr>
        <p:txBody>
          <a:bodyPr>
            <a:normAutofit lnSpcReduction="10000"/>
          </a:bodyPr>
          <a:lstStyle/>
          <a:p>
            <a:pPr algn="ctr">
              <a:lnSpc>
                <a:spcPct val="80000"/>
              </a:lnSpc>
              <a:buFontTx/>
              <a:buNone/>
            </a:pPr>
            <a:r>
              <a:rPr lang="zh-TW" altLang="en-US" dirty="0" smtClean="0">
                <a:latin typeface="Times New Roman" pitchFamily="18" charset="0"/>
                <a:ea typeface="標楷體" pitchFamily="65" charset="-120"/>
              </a:rPr>
              <a:t>美國學者</a:t>
            </a:r>
            <a:r>
              <a:rPr lang="en-US" altLang="zh-TW" dirty="0" err="1" smtClean="0">
                <a:latin typeface="Times New Roman" pitchFamily="18" charset="0"/>
                <a:ea typeface="標楷體" pitchFamily="65" charset="-120"/>
              </a:rPr>
              <a:t>Everrett</a:t>
            </a:r>
            <a:r>
              <a:rPr lang="en-US" altLang="zh-TW" dirty="0" smtClean="0">
                <a:latin typeface="Times New Roman" pitchFamily="18" charset="0"/>
                <a:ea typeface="標楷體" pitchFamily="65" charset="-120"/>
              </a:rPr>
              <a:t> Worthington</a:t>
            </a:r>
            <a:r>
              <a:rPr lang="zh-TW" altLang="en-US" dirty="0" smtClean="0">
                <a:latin typeface="Times New Roman" pitchFamily="18" charset="0"/>
                <a:ea typeface="標楷體" pitchFamily="65" charset="-120"/>
              </a:rPr>
              <a:t>提出</a:t>
            </a:r>
            <a:r>
              <a:rPr lang="en-US" altLang="zh-TW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</a:rPr>
              <a:t>REACH</a:t>
            </a:r>
            <a:r>
              <a:rPr lang="zh-TW" altLang="en-US" dirty="0" smtClean="0">
                <a:latin typeface="Times New Roman" pitchFamily="18" charset="0"/>
                <a:ea typeface="標楷體" pitchFamily="65" charset="-120"/>
              </a:rPr>
              <a:t>步驟：</a:t>
            </a:r>
            <a:endParaRPr lang="en-US" altLang="zh-TW" dirty="0" smtClean="0">
              <a:latin typeface="Times New Roman" pitchFamily="18" charset="0"/>
              <a:ea typeface="標楷體" pitchFamily="65" charset="-120"/>
            </a:endParaRPr>
          </a:p>
          <a:p>
            <a:pPr algn="ctr">
              <a:lnSpc>
                <a:spcPct val="80000"/>
              </a:lnSpc>
              <a:buFontTx/>
              <a:buNone/>
            </a:pPr>
            <a:endParaRPr lang="zh-TW" altLang="en-US" sz="1000" dirty="0" smtClean="0">
              <a:latin typeface="Times New Roman" pitchFamily="18" charset="0"/>
              <a:ea typeface="標楷體" pitchFamily="65" charset="-120"/>
            </a:endParaRPr>
          </a:p>
          <a:p>
            <a:pPr>
              <a:spcBef>
                <a:spcPts val="600"/>
              </a:spcBef>
              <a:buFontTx/>
              <a:buNone/>
            </a:pPr>
            <a:r>
              <a:rPr lang="en-US" altLang="zh-TW" b="1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R</a:t>
            </a:r>
            <a:r>
              <a:rPr lang="zh-TW" altLang="en-US" dirty="0" smtClean="0">
                <a:latin typeface="Times New Roman" pitchFamily="18" charset="0"/>
                <a:ea typeface="標楷體" pitchFamily="65" charset="-120"/>
              </a:rPr>
              <a:t>是</a:t>
            </a:r>
            <a:r>
              <a:rPr lang="zh-TW" altLang="en-US" b="1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回憶</a:t>
            </a:r>
            <a:r>
              <a:rPr lang="zh-TW" altLang="en-US" dirty="0" smtClean="0">
                <a:latin typeface="Times New Roman" pitchFamily="18" charset="0"/>
                <a:ea typeface="標楷體" pitchFamily="65" charset="-120"/>
              </a:rPr>
              <a:t>（</a:t>
            </a:r>
            <a:r>
              <a:rPr lang="en-US" altLang="zh-TW" dirty="0" smtClean="0">
                <a:latin typeface="Times New Roman" pitchFamily="18" charset="0"/>
                <a:ea typeface="標楷體" pitchFamily="65" charset="-120"/>
              </a:rPr>
              <a:t>recall</a:t>
            </a:r>
            <a:r>
              <a:rPr lang="zh-TW" altLang="en-US" dirty="0" smtClean="0">
                <a:latin typeface="Times New Roman" pitchFamily="18" charset="0"/>
                <a:ea typeface="標楷體" pitchFamily="65" charset="-120"/>
              </a:rPr>
              <a:t>），盡量以客觀方式去回憶這個傷痛，不要把對方惡魔化，也不要自怨自艾。</a:t>
            </a:r>
            <a:endParaRPr lang="en-US" altLang="zh-TW" dirty="0" smtClean="0">
              <a:latin typeface="Times New Roman" pitchFamily="18" charset="0"/>
              <a:ea typeface="標楷體" pitchFamily="65" charset="-120"/>
            </a:endParaRPr>
          </a:p>
          <a:p>
            <a:pPr>
              <a:spcBef>
                <a:spcPts val="600"/>
              </a:spcBef>
              <a:buFontTx/>
              <a:buNone/>
            </a:pPr>
            <a:r>
              <a:rPr lang="en-US" altLang="zh-TW" b="1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E</a:t>
            </a:r>
            <a:r>
              <a:rPr lang="zh-TW" altLang="en-US" dirty="0" smtClean="0">
                <a:latin typeface="Times New Roman" pitchFamily="18" charset="0"/>
                <a:ea typeface="標楷體" pitchFamily="65" charset="-120"/>
              </a:rPr>
              <a:t>是</a:t>
            </a:r>
            <a:r>
              <a:rPr lang="zh-TW" altLang="en-US" b="1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同理心</a:t>
            </a:r>
            <a:r>
              <a:rPr lang="zh-TW" altLang="en-US" dirty="0" smtClean="0">
                <a:latin typeface="Times New Roman" pitchFamily="18" charset="0"/>
                <a:ea typeface="標楷體" pitchFamily="65" charset="-120"/>
              </a:rPr>
              <a:t>（</a:t>
            </a:r>
            <a:r>
              <a:rPr lang="en-US" altLang="zh-TW" dirty="0" err="1" smtClean="0">
                <a:latin typeface="Times New Roman" pitchFamily="18" charset="0"/>
                <a:ea typeface="標楷體" pitchFamily="65" charset="-120"/>
              </a:rPr>
              <a:t>emphathize</a:t>
            </a:r>
            <a:r>
              <a:rPr lang="zh-TW" altLang="en-US" dirty="0" smtClean="0">
                <a:latin typeface="Times New Roman" pitchFamily="18" charset="0"/>
                <a:ea typeface="標楷體" pitchFamily="65" charset="-120"/>
              </a:rPr>
              <a:t>），從加害者的觀點來看為什麼他要傷害你。角色若換做是你，是否也會同他／她一樣，對你做出加害的行為呢！</a:t>
            </a:r>
            <a:endParaRPr lang="en-US" altLang="zh-TW" dirty="0" smtClean="0">
              <a:latin typeface="Times New Roman" pitchFamily="18" charset="0"/>
              <a:ea typeface="標楷體" pitchFamily="65" charset="-120"/>
            </a:endParaRPr>
          </a:p>
          <a:p>
            <a:pPr>
              <a:spcBef>
                <a:spcPts val="600"/>
              </a:spcBef>
              <a:buFontTx/>
              <a:buNone/>
            </a:pPr>
            <a:r>
              <a:rPr lang="en-US" altLang="zh-TW" b="1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A</a:t>
            </a:r>
            <a:r>
              <a:rPr lang="zh-TW" altLang="en-US" dirty="0" smtClean="0">
                <a:latin typeface="Times New Roman" pitchFamily="18" charset="0"/>
                <a:ea typeface="標楷體" pitchFamily="65" charset="-120"/>
              </a:rPr>
              <a:t>是</a:t>
            </a:r>
            <a:r>
              <a:rPr lang="zh-TW" altLang="en-US" b="1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利他</a:t>
            </a:r>
            <a:r>
              <a:rPr lang="zh-TW" altLang="en-US" dirty="0" smtClean="0">
                <a:latin typeface="Times New Roman" pitchFamily="18" charset="0"/>
                <a:ea typeface="標楷體" pitchFamily="65" charset="-120"/>
              </a:rPr>
              <a:t>（</a:t>
            </a:r>
            <a:r>
              <a:rPr lang="en-US" altLang="zh-TW" dirty="0" smtClean="0">
                <a:latin typeface="Times New Roman" pitchFamily="18" charset="0"/>
                <a:ea typeface="標楷體" pitchFamily="65" charset="-120"/>
              </a:rPr>
              <a:t>altruistic</a:t>
            </a:r>
            <a:r>
              <a:rPr lang="zh-TW" altLang="en-US" dirty="0" smtClean="0">
                <a:latin typeface="Times New Roman" pitchFamily="18" charset="0"/>
                <a:ea typeface="標楷體" pitchFamily="65" charset="-120"/>
              </a:rPr>
              <a:t>），</a:t>
            </a:r>
            <a:r>
              <a:rPr lang="zh-TW" altLang="zh-TW" dirty="0" smtClean="0">
                <a:latin typeface="標楷體" pitchFamily="65" charset="-120"/>
                <a:ea typeface="標楷體" pitchFamily="65" charset="-120"/>
              </a:rPr>
              <a:t>展現出利他行為，這是</a:t>
            </a:r>
            <a:r>
              <a:rPr lang="zh-TW" altLang="en-US" dirty="0" smtClean="0">
                <a:latin typeface="Times New Roman" pitchFamily="18" charset="0"/>
                <a:ea typeface="標楷體" pitchFamily="65" charset="-120"/>
              </a:rPr>
              <a:t>寬恕</a:t>
            </a:r>
            <a:r>
              <a:rPr lang="zh-TW" altLang="en-US" dirty="0">
                <a:latin typeface="標楷體" pitchFamily="65" charset="-120"/>
                <a:ea typeface="標楷體" pitchFamily="65" charset="-120"/>
              </a:rPr>
              <a:t>的</a:t>
            </a:r>
            <a:r>
              <a:rPr lang="zh-TW" altLang="en-US" dirty="0" smtClean="0">
                <a:latin typeface="Times New Roman" pitchFamily="18" charset="0"/>
                <a:ea typeface="標楷體" pitchFamily="65" charset="-120"/>
              </a:rPr>
              <a:t>禮物。</a:t>
            </a:r>
            <a:endParaRPr lang="en-US" altLang="zh-TW" dirty="0" smtClean="0">
              <a:latin typeface="Times New Roman" pitchFamily="18" charset="0"/>
              <a:ea typeface="標楷體" pitchFamily="65" charset="-120"/>
            </a:endParaRPr>
          </a:p>
          <a:p>
            <a:pPr>
              <a:lnSpc>
                <a:spcPct val="110000"/>
              </a:lnSpc>
              <a:spcBef>
                <a:spcPts val="600"/>
              </a:spcBef>
              <a:buFontTx/>
              <a:buNone/>
            </a:pPr>
            <a:r>
              <a:rPr lang="en-US" altLang="zh-TW" b="1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C</a:t>
            </a:r>
            <a:r>
              <a:rPr lang="zh-TW" altLang="en-US" dirty="0" smtClean="0">
                <a:latin typeface="Times New Roman" pitchFamily="18" charset="0"/>
                <a:ea typeface="標楷體" pitchFamily="65" charset="-120"/>
              </a:rPr>
              <a:t>是</a:t>
            </a:r>
            <a:r>
              <a:rPr lang="zh-TW" altLang="en-US" b="1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允諾</a:t>
            </a:r>
            <a:r>
              <a:rPr lang="zh-TW" altLang="en-US" dirty="0" smtClean="0">
                <a:latin typeface="Times New Roman" pitchFamily="18" charset="0"/>
                <a:ea typeface="標楷體" pitchFamily="65" charset="-120"/>
              </a:rPr>
              <a:t>（</a:t>
            </a:r>
            <a:r>
              <a:rPr lang="en-US" altLang="zh-TW" dirty="0" smtClean="0">
                <a:latin typeface="Times New Roman" pitchFamily="18" charset="0"/>
                <a:ea typeface="標楷體" pitchFamily="65" charset="-120"/>
              </a:rPr>
              <a:t>commit</a:t>
            </a:r>
            <a:r>
              <a:rPr lang="zh-TW" altLang="en-US" dirty="0" smtClean="0">
                <a:latin typeface="Times New Roman" pitchFamily="18" charset="0"/>
                <a:ea typeface="標楷體" pitchFamily="65" charset="-120"/>
              </a:rPr>
              <a:t>），在大庭廣眾之下，公開表達自己原諒對方的舉動。</a:t>
            </a:r>
            <a:endParaRPr lang="en-US" altLang="zh-TW" dirty="0" smtClean="0">
              <a:latin typeface="Times New Roman" pitchFamily="18" charset="0"/>
              <a:ea typeface="標楷體" pitchFamily="65" charset="-120"/>
            </a:endParaRPr>
          </a:p>
          <a:p>
            <a:pPr>
              <a:lnSpc>
                <a:spcPct val="80000"/>
              </a:lnSpc>
              <a:spcBef>
                <a:spcPts val="600"/>
              </a:spcBef>
              <a:buFontTx/>
              <a:buNone/>
            </a:pPr>
            <a:r>
              <a:rPr lang="en-US" altLang="zh-TW" b="1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H</a:t>
            </a:r>
            <a:r>
              <a:rPr lang="zh-TW" altLang="en-US" dirty="0" smtClean="0">
                <a:latin typeface="Times New Roman" pitchFamily="18" charset="0"/>
                <a:ea typeface="標楷體" pitchFamily="65" charset="-120"/>
              </a:rPr>
              <a:t>是</a:t>
            </a:r>
            <a:r>
              <a:rPr lang="zh-TW" altLang="en-US" b="1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保持</a:t>
            </a:r>
            <a:r>
              <a:rPr lang="zh-TW" altLang="en-US" dirty="0" smtClean="0">
                <a:latin typeface="Times New Roman" pitchFamily="18" charset="0"/>
                <a:ea typeface="標楷體" pitchFamily="65" charset="-120"/>
              </a:rPr>
              <a:t>（</a:t>
            </a:r>
            <a:r>
              <a:rPr lang="en-US" altLang="zh-TW" dirty="0" smtClean="0">
                <a:latin typeface="Times New Roman" pitchFamily="18" charset="0"/>
                <a:ea typeface="標楷體" pitchFamily="65" charset="-120"/>
              </a:rPr>
              <a:t>hold</a:t>
            </a:r>
            <a:r>
              <a:rPr lang="zh-TW" altLang="en-US" dirty="0" smtClean="0">
                <a:latin typeface="Times New Roman" pitchFamily="18" charset="0"/>
                <a:ea typeface="標楷體" pitchFamily="65" charset="-120"/>
              </a:rPr>
              <a:t>），</a:t>
            </a:r>
            <a:r>
              <a:rPr lang="zh-TW" altLang="zh-TW" dirty="0" smtClean="0">
                <a:latin typeface="標楷體" pitchFamily="65" charset="-120"/>
                <a:ea typeface="標楷體" pitchFamily="65" charset="-120"/>
              </a:rPr>
              <a:t>維持住這個寬恕的心不變</a:t>
            </a:r>
            <a:r>
              <a:rPr lang="zh-TW" altLang="en-US" dirty="0" smtClean="0">
                <a:latin typeface="Times New Roman" pitchFamily="18" charset="0"/>
                <a:ea typeface="標楷體" pitchFamily="65" charset="-120"/>
              </a:rPr>
              <a:t>。</a:t>
            </a:r>
            <a:endParaRPr lang="en-US" altLang="zh-TW" dirty="0" smtClean="0">
              <a:latin typeface="Times New Roman" pitchFamily="18" charset="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210065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標題 1"/>
          <p:cNvSpPr>
            <a:spLocks noGrp="1"/>
          </p:cNvSpPr>
          <p:nvPr>
            <p:ph type="title"/>
          </p:nvPr>
        </p:nvSpPr>
        <p:spPr>
          <a:xfrm>
            <a:off x="468313" y="188913"/>
            <a:ext cx="8229600" cy="1008062"/>
          </a:xfrm>
        </p:spPr>
        <p:txBody>
          <a:bodyPr/>
          <a:lstStyle/>
          <a:p>
            <a:r>
              <a:rPr lang="zh-TW" altLang="zh-TW" sz="5400" b="1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實踐寬恕的具體練習</a:t>
            </a:r>
            <a:endParaRPr lang="zh-TW" altLang="en-US" sz="5400" b="1" dirty="0" smtClean="0">
              <a:solidFill>
                <a:srgbClr val="00206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5363" name="內容版面配置區 2"/>
          <p:cNvSpPr>
            <a:spLocks noGrp="1"/>
          </p:cNvSpPr>
          <p:nvPr>
            <p:ph idx="1"/>
          </p:nvPr>
        </p:nvSpPr>
        <p:spPr>
          <a:xfrm>
            <a:off x="107950" y="1268413"/>
            <a:ext cx="8856663" cy="5400675"/>
          </a:xfrm>
        </p:spPr>
        <p:txBody>
          <a:bodyPr>
            <a:normAutofit lnSpcReduction="10000"/>
          </a:bodyPr>
          <a:lstStyle/>
          <a:p>
            <a:pPr marL="0" indent="0" algn="ctr">
              <a:buFontTx/>
              <a:buNone/>
            </a:pPr>
            <a:r>
              <a:rPr lang="en-US" altLang="zh-TW" sz="28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1.</a:t>
            </a:r>
            <a:r>
              <a:rPr lang="zh-TW" altLang="zh-TW" sz="28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感謝他人的寬恕</a:t>
            </a:r>
            <a:r>
              <a:rPr lang="zh-TW" altLang="en-US" sz="28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。</a:t>
            </a:r>
            <a:endParaRPr lang="zh-TW" altLang="zh-TW" sz="2800" dirty="0" smtClean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marL="0" indent="0" algn="ctr">
              <a:buFontTx/>
              <a:buNone/>
            </a:pPr>
            <a:r>
              <a:rPr lang="en-US" altLang="zh-TW" sz="28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2.</a:t>
            </a:r>
            <a:r>
              <a:rPr lang="zh-TW" altLang="zh-TW" sz="28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寬恕想像</a:t>
            </a:r>
            <a:r>
              <a:rPr lang="zh-TW" altLang="en-US" sz="28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。</a:t>
            </a:r>
            <a:endParaRPr lang="zh-TW" altLang="zh-TW" sz="2800" dirty="0" smtClean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marL="0" indent="0" algn="ctr">
              <a:buFontTx/>
              <a:buNone/>
            </a:pPr>
            <a:r>
              <a:rPr lang="en-US" altLang="zh-TW" sz="28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3.</a:t>
            </a:r>
            <a:r>
              <a:rPr lang="zh-TW" altLang="zh-TW" sz="28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寫一封寬恕信</a:t>
            </a:r>
            <a:r>
              <a:rPr lang="zh-TW" altLang="en-US" sz="28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。</a:t>
            </a:r>
            <a:endParaRPr lang="zh-TW" altLang="zh-TW" sz="2800" dirty="0" smtClean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marL="0" indent="0" algn="ctr">
              <a:buFontTx/>
              <a:buNone/>
            </a:pPr>
            <a:r>
              <a:rPr lang="en-US" altLang="zh-TW" sz="28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4.</a:t>
            </a:r>
            <a:r>
              <a:rPr lang="zh-TW" altLang="zh-TW" sz="28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練習同理心</a:t>
            </a:r>
            <a:r>
              <a:rPr lang="zh-TW" altLang="en-US" sz="28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。</a:t>
            </a:r>
            <a:endParaRPr lang="zh-TW" altLang="zh-TW" sz="2800" dirty="0" smtClean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marL="0" indent="0" algn="ctr">
              <a:buFontTx/>
              <a:buNone/>
            </a:pPr>
            <a:r>
              <a:rPr lang="en-US" altLang="zh-TW" sz="28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5.</a:t>
            </a:r>
            <a:r>
              <a:rPr lang="zh-TW" altLang="zh-TW" sz="28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採取寬容歸因</a:t>
            </a:r>
            <a:r>
              <a:rPr lang="zh-TW" altLang="en-US" sz="28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。</a:t>
            </a:r>
            <a:endParaRPr lang="zh-TW" altLang="zh-TW" sz="2800" dirty="0" smtClean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marL="0" indent="0" algn="ctr">
              <a:buFontTx/>
              <a:buNone/>
            </a:pPr>
            <a:r>
              <a:rPr lang="en-US" altLang="zh-TW" sz="28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6.</a:t>
            </a:r>
            <a:r>
              <a:rPr lang="zh-TW" altLang="zh-TW" sz="2800" b="1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避免</a:t>
            </a:r>
            <a:r>
              <a:rPr lang="zh-TW" altLang="en-US" sz="2800" b="1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負面的</a:t>
            </a:r>
            <a:r>
              <a:rPr lang="zh-TW" altLang="zh-TW" sz="2800" b="1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反芻思維</a:t>
            </a:r>
            <a:r>
              <a:rPr lang="zh-TW" altLang="en-US" sz="28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。</a:t>
            </a:r>
            <a:endParaRPr lang="zh-TW" altLang="zh-TW" sz="2800" dirty="0" smtClean="0">
              <a:solidFill>
                <a:srgbClr val="0000FF"/>
              </a:solidFill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marL="0" indent="0" algn="ctr">
              <a:buFontTx/>
              <a:buNone/>
            </a:pPr>
            <a:r>
              <a:rPr lang="en-US" altLang="zh-TW" sz="28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7.</a:t>
            </a:r>
            <a:r>
              <a:rPr lang="zh-TW" altLang="zh-TW" sz="28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時時提醒自己</a:t>
            </a:r>
            <a:r>
              <a:rPr lang="zh-TW" altLang="en-US" sz="28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（引用曼德拉總統的話）。</a:t>
            </a:r>
            <a:endParaRPr lang="zh-TW" altLang="zh-TW" sz="2800" dirty="0" smtClean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marL="0" indent="0">
              <a:buFontTx/>
              <a:buNone/>
            </a:pPr>
            <a:r>
              <a:rPr lang="zh-TW" altLang="zh-TW" sz="28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選擇寬恕</a:t>
            </a:r>
            <a:r>
              <a:rPr lang="zh-TW" altLang="zh-TW" sz="2800" dirty="0" smtClean="0">
                <a:latin typeface="標楷體" pitchFamily="65" charset="-120"/>
                <a:ea typeface="標楷體" pitchFamily="65" charset="-120"/>
              </a:rPr>
              <a:t>，是一項獲致快樂</a:t>
            </a: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、自由</a:t>
            </a:r>
            <a:r>
              <a:rPr lang="zh-TW" altLang="zh-TW" sz="2800" dirty="0" smtClean="0">
                <a:latin typeface="標楷體" pitchFamily="65" charset="-120"/>
                <a:ea typeface="標楷體" pitchFamily="65" charset="-120"/>
              </a:rPr>
              <a:t>的</a:t>
            </a:r>
            <a:r>
              <a:rPr lang="zh-TW" altLang="zh-TW" sz="28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解放行動</a:t>
            </a:r>
            <a:r>
              <a:rPr lang="zh-TW" altLang="zh-TW" sz="2800" dirty="0" smtClean="0">
                <a:latin typeface="標楷體" pitchFamily="65" charset="-120"/>
                <a:ea typeface="標楷體" pitchFamily="65" charset="-120"/>
              </a:rPr>
              <a:t>，亦是選擇</a:t>
            </a:r>
            <a:r>
              <a:rPr lang="zh-TW" altLang="zh-TW" sz="28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一條難走但卻很有意義的路</a:t>
            </a:r>
            <a:r>
              <a:rPr lang="zh-TW" altLang="zh-TW" sz="2800" dirty="0" smtClean="0">
                <a:latin typeface="標楷體" pitchFamily="65" charset="-120"/>
                <a:ea typeface="標楷體" pitchFamily="65" charset="-120"/>
              </a:rPr>
              <a:t>，而最終，你也將獲得一項甜美的回報。</a:t>
            </a:r>
            <a:endParaRPr lang="en-US" altLang="zh-TW" sz="2800" dirty="0" smtClean="0">
              <a:latin typeface="標楷體" pitchFamily="65" charset="-120"/>
              <a:ea typeface="標楷體" pitchFamily="65" charset="-120"/>
            </a:endParaRPr>
          </a:p>
          <a:p>
            <a:pPr marL="0" indent="0">
              <a:buFontTx/>
              <a:buNone/>
            </a:pPr>
            <a:r>
              <a:rPr lang="zh-TW" altLang="zh-TW" sz="28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寬恕</a:t>
            </a:r>
            <a:r>
              <a:rPr lang="zh-TW" altLang="zh-TW" sz="2800" dirty="0" smtClean="0">
                <a:latin typeface="標楷體" pitchFamily="65" charset="-120"/>
                <a:ea typeface="標楷體" pitchFamily="65" charset="-120"/>
              </a:rPr>
              <a:t>，</a:t>
            </a: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使你做到</a:t>
            </a:r>
            <a:r>
              <a:rPr lang="zh-TW" altLang="zh-TW" sz="2800" dirty="0" smtClean="0">
                <a:latin typeface="標楷體" pitchFamily="65" charset="-120"/>
                <a:ea typeface="標楷體" pitchFamily="65" charset="-120"/>
              </a:rPr>
              <a:t>真正</a:t>
            </a:r>
            <a:r>
              <a:rPr lang="zh-TW" altLang="zh-TW" sz="28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免除</a:t>
            </a:r>
            <a:r>
              <a:rPr lang="zh-TW" altLang="zh-TW" sz="2800" dirty="0" smtClean="0">
                <a:latin typeface="標楷體" pitchFamily="65" charset="-120"/>
                <a:ea typeface="標楷體" pitchFamily="65" charset="-120"/>
              </a:rPr>
              <a:t>被負面情緒抓住的</a:t>
            </a:r>
            <a:r>
              <a:rPr lang="zh-TW" altLang="zh-TW" sz="28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束縛</a:t>
            </a:r>
            <a:r>
              <a:rPr lang="zh-TW" altLang="zh-TW" sz="2800" dirty="0" smtClean="0">
                <a:latin typeface="標楷體" pitchFamily="65" charset="-120"/>
                <a:ea typeface="標楷體" pitchFamily="65" charset="-120"/>
              </a:rPr>
              <a:t>！</a:t>
            </a:r>
            <a:endParaRPr lang="zh-TW" altLang="en-US" sz="2800" dirty="0" smtClean="0"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285884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標題 1"/>
          <p:cNvSpPr>
            <a:spLocks noGrp="1"/>
          </p:cNvSpPr>
          <p:nvPr>
            <p:ph type="title"/>
          </p:nvPr>
        </p:nvSpPr>
        <p:spPr>
          <a:xfrm>
            <a:off x="251520" y="115888"/>
            <a:ext cx="8446393" cy="1143000"/>
          </a:xfrm>
        </p:spPr>
        <p:txBody>
          <a:bodyPr>
            <a:normAutofit/>
          </a:bodyPr>
          <a:lstStyle/>
          <a:p>
            <a:r>
              <a:rPr lang="en-US" altLang="zh-TW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(3)</a:t>
            </a:r>
            <a:r>
              <a:rPr lang="zh-TW" altLang="en-US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練習</a:t>
            </a:r>
            <a:r>
              <a:rPr lang="zh-TW" altLang="zh-TW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慈心</a:t>
            </a:r>
            <a:r>
              <a:rPr lang="zh-TW" altLang="en-US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禪</a:t>
            </a:r>
            <a:r>
              <a:rPr lang="en-US" altLang="zh-TW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—</a:t>
            </a:r>
            <a:r>
              <a:rPr lang="zh-TW" altLang="en-US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積極作為</a:t>
            </a:r>
          </a:p>
        </p:txBody>
      </p:sp>
      <p:sp>
        <p:nvSpPr>
          <p:cNvPr id="20483" name="內容版面配置區 2"/>
          <p:cNvSpPr>
            <a:spLocks noGrp="1"/>
          </p:cNvSpPr>
          <p:nvPr>
            <p:ph idx="1"/>
          </p:nvPr>
        </p:nvSpPr>
        <p:spPr>
          <a:xfrm>
            <a:off x="179388" y="1412775"/>
            <a:ext cx="8785100" cy="5112569"/>
          </a:xfrm>
        </p:spPr>
        <p:txBody>
          <a:bodyPr>
            <a:normAutofit fontScale="92500" lnSpcReduction="10000"/>
          </a:bodyPr>
          <a:lstStyle/>
          <a:p>
            <a:pPr marL="0" indent="0">
              <a:buFontTx/>
              <a:buNone/>
            </a:pP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每天靜坐冥想時，自己在心中默想、祈禱、祝福</a:t>
            </a:r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:</a:t>
            </a:r>
          </a:p>
          <a:p>
            <a:pPr marL="0" indent="0" algn="ctr">
              <a:buFontTx/>
              <a:buNone/>
            </a:pPr>
            <a:r>
              <a:rPr lang="zh-TW" altLang="zh-TW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願</a:t>
            </a:r>
            <a:r>
              <a:rPr lang="zh-TW" altLang="en-US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zh-TW" b="1" u="sng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我</a:t>
            </a:r>
            <a:r>
              <a:rPr lang="zh-TW" altLang="en-US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zh-TW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平安！</a:t>
            </a:r>
          </a:p>
          <a:p>
            <a:pPr marL="0" indent="0" algn="ctr">
              <a:buFontTx/>
              <a:buNone/>
            </a:pPr>
            <a:r>
              <a:rPr lang="zh-TW" altLang="zh-TW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願</a:t>
            </a:r>
            <a:r>
              <a:rPr lang="zh-TW" altLang="en-US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zh-TW" b="1" u="sng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我</a:t>
            </a:r>
            <a:r>
              <a:rPr lang="zh-TW" altLang="en-US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zh-TW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快樂！</a:t>
            </a:r>
          </a:p>
          <a:p>
            <a:pPr marL="0" indent="0" algn="ctr">
              <a:buFontTx/>
              <a:buNone/>
            </a:pPr>
            <a:r>
              <a:rPr lang="zh-TW" altLang="zh-TW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願</a:t>
            </a:r>
            <a:r>
              <a:rPr lang="zh-TW" altLang="en-US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zh-TW" b="1" u="sng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我</a:t>
            </a:r>
            <a:r>
              <a:rPr lang="zh-TW" altLang="en-US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zh-TW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幸福！</a:t>
            </a:r>
          </a:p>
          <a:p>
            <a:pPr marL="0" indent="0" algn="ctr">
              <a:buFontTx/>
              <a:buNone/>
            </a:pPr>
            <a:r>
              <a:rPr lang="zh-TW" altLang="zh-TW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願</a:t>
            </a:r>
            <a:r>
              <a:rPr lang="zh-TW" altLang="en-US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zh-TW" b="1" u="sng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我</a:t>
            </a:r>
            <a:r>
              <a:rPr lang="zh-TW" altLang="en-US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zh-TW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脫離痛苦！</a:t>
            </a:r>
            <a:endParaRPr lang="en-US" altLang="zh-TW" b="1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  <a:p>
            <a:pPr marL="0" indent="0">
              <a:buFontTx/>
              <a:buNone/>
            </a:pP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逐漸改成：</a:t>
            </a:r>
            <a:r>
              <a:rPr lang="zh-TW" altLang="en-US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（將 </a:t>
            </a:r>
            <a:r>
              <a:rPr lang="en-US" altLang="zh-TW" u="sng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XX</a:t>
            </a:r>
            <a:r>
              <a:rPr lang="zh-TW" altLang="en-US" u="sng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 </a:t>
            </a:r>
            <a:r>
              <a:rPr lang="zh-TW" altLang="en-US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替換成各種名詞：</a:t>
            </a:r>
            <a:r>
              <a:rPr lang="zh-TW" altLang="en-US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親人</a:t>
            </a:r>
            <a:r>
              <a:rPr lang="zh-TW" altLang="en-US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、</a:t>
            </a:r>
            <a:r>
              <a:rPr lang="zh-TW" altLang="en-US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仇人</a:t>
            </a:r>
            <a:r>
              <a:rPr lang="zh-TW" altLang="en-US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）</a:t>
            </a:r>
            <a:endParaRPr lang="en-US" altLang="zh-TW" dirty="0" smtClean="0"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  <a:p>
            <a:pPr marL="0" indent="0" algn="ctr">
              <a:buFontTx/>
              <a:buNone/>
            </a:pPr>
            <a:r>
              <a:rPr lang="zh-TW" altLang="zh-TW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願</a:t>
            </a:r>
            <a:r>
              <a:rPr lang="zh-TW" altLang="en-US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 </a:t>
            </a:r>
            <a:r>
              <a:rPr lang="en-US" altLang="zh-TW" u="sng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XX</a:t>
            </a:r>
            <a:r>
              <a:rPr lang="zh-TW" altLang="en-US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 </a:t>
            </a:r>
            <a:r>
              <a:rPr lang="zh-TW" altLang="zh-TW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平安！</a:t>
            </a:r>
          </a:p>
          <a:p>
            <a:pPr marL="0" indent="0" algn="ctr">
              <a:buFontTx/>
              <a:buNone/>
            </a:pPr>
            <a:r>
              <a:rPr lang="zh-TW" altLang="zh-TW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願</a:t>
            </a:r>
            <a:r>
              <a:rPr lang="zh-TW" altLang="en-US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 </a:t>
            </a:r>
            <a:r>
              <a:rPr lang="en-US" altLang="zh-TW" u="sng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XX</a:t>
            </a:r>
            <a:r>
              <a:rPr lang="zh-TW" altLang="en-US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 </a:t>
            </a:r>
            <a:r>
              <a:rPr lang="zh-TW" altLang="zh-TW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快樂！</a:t>
            </a:r>
          </a:p>
          <a:p>
            <a:pPr marL="0" indent="0" algn="ctr">
              <a:buFontTx/>
              <a:buNone/>
            </a:pPr>
            <a:r>
              <a:rPr lang="zh-TW" altLang="zh-TW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願</a:t>
            </a:r>
            <a:r>
              <a:rPr lang="zh-TW" altLang="en-US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 </a:t>
            </a:r>
            <a:r>
              <a:rPr lang="en-US" altLang="zh-TW" u="sng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XX</a:t>
            </a:r>
            <a:r>
              <a:rPr lang="zh-TW" altLang="en-US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 </a:t>
            </a:r>
            <a:r>
              <a:rPr lang="zh-TW" altLang="zh-TW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幸福！</a:t>
            </a:r>
          </a:p>
          <a:p>
            <a:pPr marL="0" indent="0" algn="ctr">
              <a:buFontTx/>
              <a:buNone/>
            </a:pPr>
            <a:r>
              <a:rPr lang="zh-TW" altLang="zh-TW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願</a:t>
            </a:r>
            <a:r>
              <a:rPr lang="zh-TW" altLang="en-US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 </a:t>
            </a:r>
            <a:r>
              <a:rPr lang="en-US" altLang="zh-TW" u="sng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XX</a:t>
            </a:r>
            <a:r>
              <a:rPr lang="zh-TW" altLang="en-US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 </a:t>
            </a:r>
            <a:r>
              <a:rPr lang="zh-TW" altLang="zh-TW" dirty="0" smtClean="0"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脫離痛苦！</a:t>
            </a:r>
            <a:endParaRPr lang="en-US" altLang="zh-TW" dirty="0" smtClean="0"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  <a:p>
            <a:pPr marL="0" indent="0">
              <a:buFontTx/>
              <a:buNone/>
            </a:pPr>
            <a:endParaRPr lang="en-US" altLang="zh-TW" dirty="0" smtClean="0"/>
          </a:p>
          <a:p>
            <a:pPr marL="0" indent="0">
              <a:buFontTx/>
              <a:buNone/>
            </a:pPr>
            <a:endParaRPr lang="zh-TW" altLang="zh-TW" dirty="0" smtClean="0"/>
          </a:p>
          <a:p>
            <a:pPr marL="0" indent="0">
              <a:buFontTx/>
              <a:buNone/>
            </a:pPr>
            <a:endParaRPr lang="zh-TW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2142217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zh-TW" sz="5400" b="1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培養慈悲心</a:t>
            </a:r>
            <a:endParaRPr lang="zh-TW" altLang="en-US" sz="5400" b="1" dirty="0" smtClean="0">
              <a:solidFill>
                <a:srgbClr val="00206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2531" name="內容版面配置區 2"/>
          <p:cNvSpPr>
            <a:spLocks noGrp="1"/>
          </p:cNvSpPr>
          <p:nvPr>
            <p:ph idx="1"/>
          </p:nvPr>
        </p:nvSpPr>
        <p:spPr>
          <a:xfrm>
            <a:off x="457200" y="2636912"/>
            <a:ext cx="8362950" cy="2880320"/>
          </a:xfrm>
        </p:spPr>
        <p:txBody>
          <a:bodyPr>
            <a:normAutofit/>
          </a:bodyPr>
          <a:lstStyle/>
          <a:p>
            <a:pPr marL="0" indent="0" algn="ctr">
              <a:buFontTx/>
              <a:buNone/>
            </a:pPr>
            <a:r>
              <a:rPr lang="zh-TW" altLang="zh-TW" sz="40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「</a:t>
            </a:r>
            <a:r>
              <a:rPr lang="zh-TW" altLang="zh-TW" sz="4000" b="1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慈悲，沒有敵人</a:t>
            </a:r>
            <a:r>
              <a:rPr lang="zh-TW" altLang="zh-TW" sz="40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」！</a:t>
            </a:r>
            <a:endParaRPr lang="en-US" altLang="zh-TW" sz="4000" dirty="0" smtClean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marL="0" indent="0" algn="ctr">
              <a:buFontTx/>
              <a:buNone/>
            </a:pPr>
            <a:r>
              <a:rPr lang="zh-TW" altLang="zh-TW" sz="40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「</a:t>
            </a:r>
            <a:r>
              <a:rPr lang="zh-TW" altLang="zh-TW" sz="4000" b="1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心生慈悲，處處都是快樂</a:t>
            </a:r>
            <a:r>
              <a:rPr lang="zh-TW" altLang="zh-TW" sz="40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」！</a:t>
            </a:r>
            <a:endParaRPr lang="en-US" altLang="zh-TW" sz="4000" dirty="0" smtClean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marL="0" indent="0" algn="ctr">
              <a:buFontTx/>
              <a:buNone/>
            </a:pPr>
            <a:r>
              <a:rPr lang="zh-TW" altLang="zh-TW" sz="40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「</a:t>
            </a:r>
            <a:r>
              <a:rPr lang="zh-TW" altLang="zh-TW" sz="4000" b="1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放下，是對自己的一種慈悲</a:t>
            </a:r>
            <a:r>
              <a:rPr lang="zh-TW" altLang="zh-TW" sz="40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」！</a:t>
            </a:r>
            <a:endParaRPr lang="zh-TW" altLang="en-US" sz="4000" dirty="0" smtClean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4959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6" name="Rectangle 4"/>
          <p:cNvSpPr>
            <a:spLocks noGrp="1"/>
          </p:cNvSpPr>
          <p:nvPr>
            <p:ph type="title"/>
          </p:nvPr>
        </p:nvSpPr>
        <p:spPr>
          <a:xfrm>
            <a:off x="457200" y="115888"/>
            <a:ext cx="8229600" cy="927100"/>
          </a:xfrm>
          <a:extLst/>
        </p:spPr>
        <p:txBody>
          <a:bodyPr rtlCol="0">
            <a:normAutofit fontScale="90000"/>
          </a:bodyPr>
          <a:lstStyle/>
          <a:p>
            <a:pPr eaLnBrk="1" hangingPunct="1">
              <a:defRPr/>
            </a:pPr>
            <a:r>
              <a:rPr lang="en-US" altLang="zh-TW" sz="6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(4)</a:t>
            </a:r>
            <a:r>
              <a:rPr lang="zh-TW" altLang="en-US" sz="6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練習放下</a:t>
            </a:r>
            <a:r>
              <a:rPr lang="en-US" altLang="zh-TW" sz="6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—</a:t>
            </a:r>
            <a:r>
              <a:rPr lang="zh-TW" altLang="en-US" sz="6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標楷體" pitchFamily="65" charset="-120"/>
              </a:rPr>
              <a:t>終極作為</a:t>
            </a:r>
            <a:endParaRPr lang="zh-TW" altLang="en-US" b="1" dirty="0" smtClean="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ea typeface="標楷體" pitchFamily="65" charset="-120"/>
            </a:endParaRPr>
          </a:p>
        </p:txBody>
      </p:sp>
      <p:sp>
        <p:nvSpPr>
          <p:cNvPr id="6" name="Rectangle 3"/>
          <p:cNvSpPr txBox="1">
            <a:spLocks/>
          </p:cNvSpPr>
          <p:nvPr/>
        </p:nvSpPr>
        <p:spPr bwMode="auto">
          <a:xfrm>
            <a:off x="179388" y="1052736"/>
            <a:ext cx="8785225" cy="56893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Blip>
                <a:blip r:embed="rId2"/>
              </a:buBlip>
              <a:defRPr kumimoji="1" sz="3200" b="1">
                <a:solidFill>
                  <a:srgbClr val="4A452A"/>
                </a:solidFill>
                <a:latin typeface="Gill Sans MT" pitchFamily="34" charset="0"/>
                <a:ea typeface="HGｺﾞｼｯｸE"/>
                <a:cs typeface="HGｺﾞｼｯｸE"/>
              </a:defRPr>
            </a:lvl1pPr>
            <a:lvl2pPr marL="742950" indent="-285750">
              <a:spcBef>
                <a:spcPct val="20000"/>
              </a:spcBef>
              <a:buBlip>
                <a:blip r:embed="rId3"/>
              </a:buBlip>
              <a:defRPr kumimoji="1" sz="2800">
                <a:solidFill>
                  <a:srgbClr val="4A452A"/>
                </a:solidFill>
                <a:latin typeface="Gill Sans MT" pitchFamily="34" charset="0"/>
                <a:ea typeface="HGｺﾞｼｯｸE"/>
                <a:cs typeface="HGｺﾞｼｯｸE"/>
              </a:defRPr>
            </a:lvl2pPr>
            <a:lvl3pPr marL="1143000" indent="-228600">
              <a:spcBef>
                <a:spcPct val="20000"/>
              </a:spcBef>
              <a:buBlip>
                <a:blip r:embed="rId4"/>
              </a:buBlip>
              <a:defRPr kumimoji="1" sz="2400">
                <a:solidFill>
                  <a:srgbClr val="4A452A"/>
                </a:solidFill>
                <a:latin typeface="Gill Sans MT" pitchFamily="34" charset="0"/>
                <a:ea typeface="HGｺﾞｼｯｸE"/>
                <a:cs typeface="HGｺﾞｼｯｸE"/>
              </a:defRPr>
            </a:lvl3pPr>
            <a:lvl4pPr marL="1600200" indent="-228600">
              <a:spcBef>
                <a:spcPct val="20000"/>
              </a:spcBef>
              <a:buBlip>
                <a:blip r:embed="rId5"/>
              </a:buBlip>
              <a:defRPr kumimoji="1" sz="2000">
                <a:solidFill>
                  <a:srgbClr val="4A452A"/>
                </a:solidFill>
                <a:latin typeface="Gill Sans MT" pitchFamily="34" charset="0"/>
                <a:ea typeface="HGｺﾞｼｯｸE"/>
                <a:cs typeface="HGｺﾞｼｯｸE"/>
              </a:defRPr>
            </a:lvl4pPr>
            <a:lvl5pPr marL="2057400" indent="-228600">
              <a:spcBef>
                <a:spcPct val="20000"/>
              </a:spcBef>
              <a:buBlip>
                <a:blip r:embed="rId6"/>
              </a:buBlip>
              <a:defRPr kumimoji="1" sz="2000">
                <a:solidFill>
                  <a:srgbClr val="4A452A"/>
                </a:solidFill>
                <a:latin typeface="Gill Sans MT" pitchFamily="34" charset="0"/>
                <a:ea typeface="HGｺﾞｼｯｸE"/>
                <a:cs typeface="HGｺﾞｼｯｸE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Blip>
                <a:blip r:embed="rId6"/>
              </a:buBlip>
              <a:defRPr kumimoji="1" sz="2000">
                <a:solidFill>
                  <a:srgbClr val="4A452A"/>
                </a:solidFill>
                <a:latin typeface="Gill Sans MT" pitchFamily="34" charset="0"/>
                <a:ea typeface="HGｺﾞｼｯｸE"/>
                <a:cs typeface="HGｺﾞｼｯｸE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Blip>
                <a:blip r:embed="rId6"/>
              </a:buBlip>
              <a:defRPr kumimoji="1" sz="2000">
                <a:solidFill>
                  <a:srgbClr val="4A452A"/>
                </a:solidFill>
                <a:latin typeface="Gill Sans MT" pitchFamily="34" charset="0"/>
                <a:ea typeface="HGｺﾞｼｯｸE"/>
                <a:cs typeface="HGｺﾞｼｯｸE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Blip>
                <a:blip r:embed="rId6"/>
              </a:buBlip>
              <a:defRPr kumimoji="1" sz="2000">
                <a:solidFill>
                  <a:srgbClr val="4A452A"/>
                </a:solidFill>
                <a:latin typeface="Gill Sans MT" pitchFamily="34" charset="0"/>
                <a:ea typeface="HGｺﾞｼｯｸE"/>
                <a:cs typeface="HGｺﾞｼｯｸE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Blip>
                <a:blip r:embed="rId6"/>
              </a:buBlip>
              <a:defRPr kumimoji="1" sz="2000">
                <a:solidFill>
                  <a:srgbClr val="4A452A"/>
                </a:solidFill>
                <a:latin typeface="Gill Sans MT" pitchFamily="34" charset="0"/>
                <a:ea typeface="HGｺﾞｼｯｸE"/>
                <a:cs typeface="HGｺﾞｼｯｸE"/>
              </a:defRPr>
            </a:lvl9pPr>
          </a:lstStyle>
          <a:p>
            <a:pPr>
              <a:lnSpc>
                <a:spcPct val="80000"/>
              </a:lnSpc>
              <a:buFontTx/>
              <a:buNone/>
            </a:pPr>
            <a:endParaRPr lang="zh-TW" altLang="en-US" sz="1400" dirty="0">
              <a:latin typeface="Times New Roman" pitchFamily="18" charset="0"/>
              <a:ea typeface="標楷體" pitchFamily="65" charset="-120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zh-TW" altLang="zh-TW" sz="28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寬恕</a:t>
            </a:r>
            <a:r>
              <a:rPr lang="zh-TW" altLang="en-US" sz="28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的終極目標</a:t>
            </a:r>
            <a:r>
              <a:rPr lang="zh-TW" altLang="zh-TW" sz="28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，</a:t>
            </a:r>
            <a:r>
              <a:rPr lang="zh-TW" altLang="en-US" sz="28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即</a:t>
            </a:r>
            <a:r>
              <a:rPr lang="zh-TW" altLang="zh-TW" sz="28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是</a:t>
            </a:r>
            <a:r>
              <a:rPr lang="zh-TW" altLang="zh-TW" sz="28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學習「</a:t>
            </a:r>
            <a:r>
              <a:rPr lang="zh-TW" altLang="zh-TW" sz="28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放下</a:t>
            </a:r>
            <a:r>
              <a:rPr lang="zh-TW" altLang="en-US" sz="28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、臣服</a:t>
            </a:r>
            <a:r>
              <a:rPr lang="zh-TW" altLang="zh-TW" sz="28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」</a:t>
            </a:r>
            <a:r>
              <a:rPr lang="zh-TW" altLang="zh-TW" sz="28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（</a:t>
            </a:r>
            <a:r>
              <a:rPr lang="en-US" altLang="zh-TW" sz="2800" dirty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let go</a:t>
            </a:r>
            <a:r>
              <a:rPr lang="zh-TW" altLang="zh-TW" sz="28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），它不是一件很容易的事！</a:t>
            </a:r>
            <a:endParaRPr lang="zh-TW" altLang="en-US" sz="2800" dirty="0">
              <a:latin typeface="Times New Roman" pitchFamily="18" charset="0"/>
              <a:ea typeface="標楷體" pitchFamily="65" charset="-120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zh-TW" altLang="zh-TW" sz="28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當</a:t>
            </a:r>
            <a:r>
              <a:rPr lang="zh-TW" altLang="zh-TW" sz="2800" dirty="0" smtClean="0">
                <a:latin typeface="Times New Roman" pitchFamily="18" charset="0"/>
                <a:ea typeface="標楷體" pitchFamily="65" charset="-120"/>
              </a:rPr>
              <a:t>發生</a:t>
            </a:r>
            <a:r>
              <a:rPr lang="zh-TW" altLang="en-US" sz="28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令人</a:t>
            </a:r>
            <a:r>
              <a:rPr lang="zh-TW" altLang="zh-TW" sz="28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傷痛</a:t>
            </a:r>
            <a:r>
              <a:rPr lang="zh-TW" altLang="en-US" sz="2800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或</a:t>
            </a:r>
            <a:r>
              <a:rPr lang="zh-TW" altLang="en-US" sz="2800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苦難</a:t>
            </a:r>
            <a:r>
              <a:rPr lang="en-US" altLang="zh-TW" sz="2800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(suffers)</a:t>
            </a:r>
            <a:r>
              <a:rPr lang="zh-TW" altLang="zh-TW" sz="2800" dirty="0" smtClean="0">
                <a:latin typeface="Times New Roman" pitchFamily="18" charset="0"/>
                <a:ea typeface="標楷體" pitchFamily="65" charset="-120"/>
              </a:rPr>
              <a:t>的事件時</a:t>
            </a:r>
            <a:r>
              <a:rPr lang="zh-TW" altLang="en-US" sz="2800" dirty="0">
                <a:latin typeface="Times New Roman" pitchFamily="18" charset="0"/>
                <a:ea typeface="標楷體" pitchFamily="65" charset="-120"/>
              </a:rPr>
              <a:t>，一般人都</a:t>
            </a:r>
            <a:r>
              <a:rPr lang="zh-TW" altLang="zh-TW" sz="2800" dirty="0">
                <a:latin typeface="Times New Roman" pitchFamily="18" charset="0"/>
                <a:ea typeface="標楷體" pitchFamily="65" charset="-120"/>
              </a:rPr>
              <a:t>需要</a:t>
            </a:r>
            <a:r>
              <a:rPr lang="zh-TW" altLang="zh-TW" sz="2800" dirty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時間</a:t>
            </a:r>
            <a:r>
              <a:rPr lang="zh-TW" altLang="zh-TW" sz="2800" dirty="0">
                <a:latin typeface="Times New Roman" pitchFamily="18" charset="0"/>
                <a:ea typeface="標楷體" pitchFamily="65" charset="-120"/>
              </a:rPr>
              <a:t>來經歷整個完整的</a:t>
            </a:r>
            <a:r>
              <a:rPr lang="zh-TW" altLang="zh-TW" sz="2800" dirty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悲傷歷程</a:t>
            </a:r>
            <a:r>
              <a:rPr lang="en-US" altLang="zh-TW" sz="2800" dirty="0">
                <a:latin typeface="Times New Roman" pitchFamily="18" charset="0"/>
                <a:ea typeface="標楷體" pitchFamily="65" charset="-120"/>
              </a:rPr>
              <a:t>(</a:t>
            </a:r>
            <a:r>
              <a:rPr lang="zh-TW" altLang="en-US" sz="2800" dirty="0">
                <a:latin typeface="Times New Roman" pitchFamily="18" charset="0"/>
                <a:ea typeface="標楷體" pitchFamily="65" charset="-120"/>
              </a:rPr>
              <a:t>即：</a:t>
            </a:r>
            <a:r>
              <a:rPr lang="zh-TW" altLang="zh-TW" sz="2800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</a:rPr>
              <a:t>否認、憤怒、討價還價、沮喪、接受</a:t>
            </a:r>
            <a:r>
              <a:rPr lang="zh-TW" altLang="zh-TW" sz="2800" dirty="0">
                <a:latin typeface="Times New Roman" pitchFamily="18" charset="0"/>
                <a:ea typeface="標楷體" pitchFamily="65" charset="-120"/>
              </a:rPr>
              <a:t>等五個階段</a:t>
            </a:r>
            <a:r>
              <a:rPr lang="en-US" altLang="zh-TW" sz="2800" dirty="0">
                <a:latin typeface="Times New Roman" pitchFamily="18" charset="0"/>
                <a:ea typeface="標楷體" pitchFamily="65" charset="-120"/>
              </a:rPr>
              <a:t>)</a:t>
            </a:r>
            <a:r>
              <a:rPr lang="zh-TW" altLang="en-US" sz="2800" dirty="0">
                <a:latin typeface="Times New Roman" pitchFamily="18" charset="0"/>
                <a:ea typeface="標楷體" pitchFamily="65" charset="-120"/>
              </a:rPr>
              <a:t>，</a:t>
            </a:r>
            <a:r>
              <a:rPr lang="zh-TW" altLang="zh-TW" sz="2800" dirty="0">
                <a:latin typeface="Times New Roman" pitchFamily="18" charset="0"/>
                <a:ea typeface="標楷體" pitchFamily="65" charset="-120"/>
              </a:rPr>
              <a:t>才能逐漸走出心裡頭的陰霾！但是，</a:t>
            </a:r>
            <a:r>
              <a:rPr lang="zh-TW" altLang="zh-TW" sz="2800" dirty="0" smtClean="0">
                <a:latin typeface="Times New Roman" pitchFamily="18" charset="0"/>
                <a:ea typeface="標楷體" pitchFamily="65" charset="-120"/>
              </a:rPr>
              <a:t>練習</a:t>
            </a:r>
            <a:r>
              <a:rPr lang="en-US" altLang="zh-TW" sz="2800" dirty="0" smtClean="0">
                <a:latin typeface="Times New Roman" pitchFamily="18" charset="0"/>
                <a:ea typeface="標楷體" pitchFamily="65" charset="-120"/>
              </a:rPr>
              <a:t>REACH</a:t>
            </a:r>
            <a:r>
              <a:rPr lang="zh-TW" altLang="zh-TW" sz="2800" dirty="0">
                <a:latin typeface="Times New Roman" pitchFamily="18" charset="0"/>
                <a:ea typeface="標楷體" pitchFamily="65" charset="-120"/>
              </a:rPr>
              <a:t>步驟，卻可以加速你體會寬恕的價值與意義，助你及早度過心裡頭的陰霾！</a:t>
            </a:r>
            <a:endParaRPr lang="en-US" altLang="zh-TW" sz="2800" dirty="0">
              <a:latin typeface="Times New Roman" pitchFamily="18" charset="0"/>
              <a:ea typeface="標楷體" pitchFamily="65" charset="-120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zh-TW" altLang="zh-TW" sz="2800" dirty="0">
                <a:latin typeface="標楷體" pitchFamily="65" charset="-120"/>
                <a:ea typeface="標楷體" pitchFamily="65" charset="-120"/>
              </a:rPr>
              <a:t>一旦你學會了寬恕，就能</a:t>
            </a:r>
            <a:r>
              <a:rPr lang="zh-TW" altLang="zh-TW" sz="2800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超越痛苦與復仇的束縛</a:t>
            </a:r>
            <a:r>
              <a:rPr lang="zh-TW" altLang="zh-TW" sz="2800" dirty="0">
                <a:latin typeface="標楷體" pitchFamily="65" charset="-120"/>
                <a:ea typeface="標楷體" pitchFamily="65" charset="-120"/>
              </a:rPr>
              <a:t>，也就是</a:t>
            </a:r>
            <a:r>
              <a:rPr lang="zh-TW" altLang="zh-TW" sz="2800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釋放自己自由</a:t>
            </a:r>
            <a:r>
              <a:rPr lang="zh-TW" altLang="zh-TW" sz="2800" dirty="0">
                <a:latin typeface="標楷體" pitchFamily="65" charset="-120"/>
                <a:ea typeface="標楷體" pitchFamily="65" charset="-120"/>
              </a:rPr>
              <a:t>的救贖時刻到來之時！</a:t>
            </a:r>
            <a:endParaRPr lang="en-US" altLang="zh-TW" sz="2800" dirty="0"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zh-TW" altLang="zh-TW" sz="2800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能夠寬恕</a:t>
            </a:r>
            <a:r>
              <a:rPr lang="zh-TW" altLang="zh-TW" sz="2800" dirty="0">
                <a:latin typeface="標楷體" pitchFamily="65" charset="-120"/>
                <a:ea typeface="標楷體" pitchFamily="65" charset="-120"/>
              </a:rPr>
              <a:t>造成你不幸遭遇的敵人、仇人</a:t>
            </a:r>
            <a:r>
              <a:rPr lang="zh-TW" altLang="zh-TW" sz="2800" dirty="0" smtClean="0">
                <a:latin typeface="標楷體" pitchFamily="65" charset="-120"/>
                <a:ea typeface="標楷體" pitchFamily="65" charset="-120"/>
              </a:rPr>
              <a:t>、陌生人</a:t>
            </a: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、或自己</a:t>
            </a:r>
            <a:r>
              <a:rPr lang="zh-TW" altLang="zh-TW" sz="2800" dirty="0" smtClean="0">
                <a:latin typeface="標楷體" pitchFamily="65" charset="-120"/>
                <a:ea typeface="標楷體" pitchFamily="65" charset="-120"/>
              </a:rPr>
              <a:t>，</a:t>
            </a:r>
            <a:r>
              <a:rPr lang="zh-TW" altLang="zh-TW" sz="2800" dirty="0">
                <a:latin typeface="標楷體" pitchFamily="65" charset="-120"/>
                <a:ea typeface="標楷體" pitchFamily="65" charset="-120"/>
              </a:rPr>
              <a:t>就能夠</a:t>
            </a:r>
            <a:r>
              <a:rPr lang="zh-TW" altLang="zh-TW" sz="2800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愈少引發憤怒</a:t>
            </a:r>
            <a:r>
              <a:rPr lang="zh-TW" altLang="zh-TW" sz="2800" dirty="0">
                <a:latin typeface="標楷體" pitchFamily="65" charset="-120"/>
                <a:ea typeface="標楷體" pitchFamily="65" charset="-120"/>
              </a:rPr>
              <a:t>，</a:t>
            </a:r>
            <a:r>
              <a:rPr lang="zh-TW" altLang="zh-TW" sz="2800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愈少感受緊張與壓力</a:t>
            </a:r>
            <a:r>
              <a:rPr lang="zh-TW" altLang="zh-TW" sz="2800" dirty="0">
                <a:latin typeface="標楷體" pitchFamily="65" charset="-120"/>
                <a:ea typeface="標楷體" pitchFamily="65" charset="-120"/>
              </a:rPr>
              <a:t>，</a:t>
            </a:r>
            <a:r>
              <a:rPr lang="zh-TW" altLang="zh-TW" sz="2800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愈少被負向情緒所掌控與綁架</a:t>
            </a:r>
            <a:r>
              <a:rPr lang="zh-TW" altLang="zh-TW" sz="2800" dirty="0">
                <a:latin typeface="標楷體" pitchFamily="65" charset="-120"/>
                <a:ea typeface="標楷體" pitchFamily="65" charset="-120"/>
              </a:rPr>
              <a:t>；而愈能夠及早獲得愈多樂觀與快樂的感受，</a:t>
            </a:r>
            <a:r>
              <a:rPr lang="zh-TW" altLang="zh-TW" sz="2800" dirty="0" smtClean="0">
                <a:latin typeface="標楷體" pitchFamily="65" charset="-120"/>
                <a:ea typeface="標楷體" pitchFamily="65" charset="-120"/>
              </a:rPr>
              <a:t>自然</a:t>
            </a: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而然地</a:t>
            </a:r>
            <a:r>
              <a:rPr lang="zh-TW" altLang="en-US" sz="2800" dirty="0">
                <a:latin typeface="標楷體" pitchFamily="65" charset="-120"/>
                <a:ea typeface="標楷體" pitchFamily="65" charset="-120"/>
              </a:rPr>
              <a:t>，</a:t>
            </a:r>
            <a:r>
              <a:rPr lang="zh-TW" altLang="zh-TW" sz="2800" dirty="0" smtClean="0">
                <a:latin typeface="標楷體" pitchFamily="65" charset="-120"/>
                <a:ea typeface="標楷體" pitchFamily="65" charset="-120"/>
              </a:rPr>
              <a:t>就</a:t>
            </a:r>
            <a:r>
              <a:rPr lang="zh-TW" altLang="zh-TW" sz="2800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愈能夠盡快恢復往日平靜、安詳與健康的生活狀況</a:t>
            </a:r>
            <a:r>
              <a:rPr lang="zh-TW" altLang="zh-TW" sz="2800" dirty="0">
                <a:latin typeface="標楷體" pitchFamily="65" charset="-120"/>
                <a:ea typeface="標楷體" pitchFamily="65" charset="-120"/>
              </a:rPr>
              <a:t>！</a:t>
            </a:r>
            <a:endParaRPr lang="zh-TW" altLang="en-US" sz="2800" dirty="0"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678786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738538"/>
          </a:xfrm>
        </p:spPr>
        <p:txBody>
          <a:bodyPr>
            <a:normAutofit/>
          </a:bodyPr>
          <a:lstStyle/>
          <a:p>
            <a:r>
              <a:rPr lang="en-US" altLang="zh-TW" sz="60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7.</a:t>
            </a:r>
            <a:br>
              <a:rPr lang="en-US" altLang="zh-TW" sz="60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zh-TW" altLang="en-US" sz="60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結語</a:t>
            </a:r>
            <a:endParaRPr lang="zh-TW" altLang="en-US" sz="6000" b="1" dirty="0">
              <a:solidFill>
                <a:srgbClr val="0000FF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1341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93204" y="116632"/>
            <a:ext cx="8229600" cy="1143000"/>
          </a:xfrm>
        </p:spPr>
        <p:txBody>
          <a:bodyPr>
            <a:normAutofit/>
          </a:bodyPr>
          <a:lstStyle/>
          <a:p>
            <a:r>
              <a:rPr lang="zh-TW" altLang="en-US" sz="5400" b="1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解開</a:t>
            </a:r>
            <a:r>
              <a:rPr lang="zh-TW" altLang="en-US" sz="5400" b="1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幸福的</a:t>
            </a:r>
            <a:r>
              <a:rPr lang="zh-TW" altLang="en-US" sz="5400" b="1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終極密碼</a:t>
            </a:r>
            <a:endParaRPr lang="zh-TW" altLang="en-US" sz="5400" b="1" dirty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23528" y="1916832"/>
            <a:ext cx="8568952" cy="460851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zh-TW" altLang="en-US" sz="40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情緒正向比值</a:t>
            </a:r>
            <a:r>
              <a:rPr lang="zh-TW" altLang="en-US" sz="4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是一關鍵</a:t>
            </a:r>
            <a:r>
              <a:rPr lang="en-US" altLang="zh-TW" sz="4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!</a:t>
            </a:r>
          </a:p>
          <a:p>
            <a:pPr marL="0" indent="0" algn="ctr">
              <a:buNone/>
            </a:pPr>
            <a:endParaRPr lang="en-US" altLang="zh-TW" sz="16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endParaRPr lang="en-US" altLang="zh-TW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zh-TW" sz="28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※</a:t>
            </a:r>
            <a:r>
              <a:rPr lang="zh-TW" altLang="en-US" sz="2800" b="1" dirty="0" smtClean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影響幸福的一個關鍵核心要素</a:t>
            </a:r>
            <a:r>
              <a:rPr lang="en-US" altLang="zh-TW" sz="2800" b="1" dirty="0" smtClean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—</a:t>
            </a:r>
            <a:r>
              <a:rPr lang="zh-TW" altLang="en-US" sz="2800" b="1" dirty="0" smtClean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「</a:t>
            </a:r>
            <a:r>
              <a:rPr lang="zh-TW" altLang="en-US" sz="28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情緒正向比值</a:t>
            </a:r>
            <a:r>
              <a:rPr lang="zh-TW" altLang="en-US" sz="2800" b="1" dirty="0" smtClean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」：亦即「</a:t>
            </a:r>
            <a:r>
              <a:rPr lang="zh-TW" altLang="en-US" sz="2800" b="1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正向情緒：負向情緒≧</a:t>
            </a:r>
            <a:r>
              <a:rPr lang="en-US" altLang="zh-TW" sz="28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</a:t>
            </a:r>
            <a:r>
              <a:rPr lang="zh-TW" altLang="en-US" sz="2800" b="1" dirty="0" smtClean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」，亦即，每遭逢一件負向情緒</a:t>
            </a:r>
            <a:r>
              <a:rPr lang="en-US" altLang="zh-TW" sz="2800" b="1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2800" b="1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事件</a:t>
            </a:r>
            <a:r>
              <a:rPr lang="en-US" altLang="zh-TW" sz="2800" b="1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) </a:t>
            </a:r>
            <a:r>
              <a:rPr lang="zh-TW" altLang="en-US" sz="2800" b="1" dirty="0" smtClean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的打擊，即需以</a:t>
            </a:r>
            <a:r>
              <a:rPr lang="en-US" altLang="zh-TW" sz="28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</a:t>
            </a:r>
            <a:r>
              <a:rPr lang="zh-TW" altLang="en-US" sz="28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倍量</a:t>
            </a:r>
            <a:r>
              <a:rPr lang="zh-TW" altLang="en-US" sz="2800" b="1" dirty="0" smtClean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以上的正向情緒</a:t>
            </a:r>
            <a:r>
              <a:rPr lang="en-US" altLang="zh-TW" sz="2800" b="1" dirty="0" smtClean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2800" b="1" dirty="0" smtClean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事件</a:t>
            </a:r>
            <a:r>
              <a:rPr lang="en-US" altLang="zh-TW" sz="2800" b="1" dirty="0" smtClean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en-US" sz="2800" b="1" dirty="0" smtClean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來抵銷</a:t>
            </a:r>
            <a:r>
              <a:rPr lang="en-US" altLang="zh-TW" sz="2800" b="1" dirty="0" smtClean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2800" b="1" dirty="0" smtClean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回應</a:t>
            </a:r>
            <a:r>
              <a:rPr lang="en-US" altLang="zh-TW" sz="2800" b="1" dirty="0" smtClean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en-US" sz="2800" b="1" dirty="0" smtClean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它的負面影響力，才能常保「</a:t>
            </a:r>
            <a:r>
              <a:rPr lang="zh-TW" altLang="en-US" sz="28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幸福</a:t>
            </a:r>
            <a:r>
              <a:rPr lang="zh-TW" altLang="en-US" sz="2800" b="1" dirty="0" smtClean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」</a:t>
            </a:r>
            <a:r>
              <a:rPr lang="zh-TW" altLang="en-US" sz="2800" b="1" dirty="0" smtClean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狀態，成為</a:t>
            </a:r>
            <a:r>
              <a:rPr lang="zh-TW" altLang="en-US" sz="2800" b="1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一位「</a:t>
            </a:r>
            <a:r>
              <a:rPr lang="zh-TW" altLang="en-US" sz="2800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巔峰型教師</a:t>
            </a:r>
            <a:r>
              <a:rPr lang="zh-TW" altLang="en-US" sz="2800" b="1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」</a:t>
            </a:r>
            <a:r>
              <a:rPr lang="zh-TW" altLang="en-US" sz="2800" b="1" dirty="0" smtClean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endParaRPr lang="en-US" altLang="zh-TW" sz="2800" b="1" dirty="0" smtClean="0"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altLang="zh-TW" sz="2800" b="1" dirty="0"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zh-TW" altLang="zh-TW" sz="28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（</a:t>
            </a:r>
            <a:r>
              <a:rPr lang="zh-TW" altLang="en-US" sz="28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引</a:t>
            </a:r>
            <a:r>
              <a:rPr lang="zh-TW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自余民寧、陳柏霖（</a:t>
            </a:r>
            <a:r>
              <a:rPr lang="en-US" altLang="zh-TW" sz="28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2016</a:t>
            </a:r>
            <a:r>
              <a:rPr lang="zh-TW" altLang="en-US" sz="2800" b="1" dirty="0" smtClean="0">
                <a:solidFill>
                  <a:srgbClr val="0000FF"/>
                </a:solidFill>
              </a:rPr>
              <a:t>）</a:t>
            </a:r>
            <a:r>
              <a:rPr lang="zh-TW" altLang="en-US" sz="2800" dirty="0" smtClean="0"/>
              <a:t>）</a:t>
            </a:r>
            <a:endParaRPr lang="zh-TW" altLang="en-US" sz="2800" b="1" dirty="0"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8751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836712"/>
          </a:xfrm>
        </p:spPr>
        <p:txBody>
          <a:bodyPr>
            <a:noAutofit/>
          </a:bodyPr>
          <a:lstStyle/>
          <a:p>
            <a:r>
              <a:rPr lang="zh-TW" altLang="en-US" sz="5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延伸閱讀書目</a:t>
            </a:r>
            <a:endParaRPr lang="zh-TW" altLang="en-US" sz="54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17848" y="1268760"/>
            <a:ext cx="8928992" cy="558924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zh-TW" altLang="en-US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</a:t>
            </a:r>
            <a:r>
              <a:rPr lang="zh-TW" altLang="en-US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余民寧</a:t>
            </a:r>
            <a:r>
              <a:rPr lang="en-US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(2015)</a:t>
            </a:r>
            <a:r>
              <a:rPr lang="zh-TW" altLang="en-US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r>
              <a:rPr lang="zh-TW" altLang="en-US" sz="16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幸福心理學：從幽谷邁向巔峰之路</a:t>
            </a:r>
            <a:r>
              <a:rPr lang="zh-TW" altLang="en-US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。臺北市：心理。</a:t>
            </a:r>
            <a:endParaRPr lang="en-US" altLang="zh-TW" sz="16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zh-TW" altLang="en-US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余</a:t>
            </a:r>
            <a:r>
              <a:rPr lang="zh-TW" altLang="en-US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民寧</a:t>
            </a:r>
            <a:r>
              <a:rPr lang="en-US" altLang="zh-TW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en-US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2021)</a:t>
            </a:r>
            <a:r>
              <a:rPr lang="zh-TW" altLang="en-US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r>
              <a:rPr lang="zh-TW" altLang="en-US" sz="16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巔峰型</a:t>
            </a:r>
            <a:r>
              <a:rPr lang="zh-TW" altLang="en-US" sz="16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教師</a:t>
            </a:r>
            <a:r>
              <a:rPr lang="zh-TW" altLang="en-US" sz="16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：快樂教師效應的實踐</a:t>
            </a:r>
            <a:r>
              <a:rPr lang="zh-TW" altLang="en-US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r>
              <a:rPr lang="zh-TW" altLang="en-US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臺北市</a:t>
            </a:r>
            <a:r>
              <a:rPr lang="zh-TW" altLang="en-US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：元照。</a:t>
            </a:r>
            <a:endParaRPr lang="en-US" altLang="zh-TW" sz="16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zh-TW" altLang="en-US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余</a:t>
            </a:r>
            <a:r>
              <a:rPr lang="zh-TW" altLang="en-US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民</a:t>
            </a:r>
            <a:r>
              <a:rPr lang="zh-TW" altLang="en-US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寧、陳柏霖（</a:t>
            </a:r>
            <a:r>
              <a:rPr lang="en-US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2012</a:t>
            </a:r>
            <a:r>
              <a:rPr lang="zh-TW" altLang="en-US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）。</a:t>
            </a:r>
            <a:r>
              <a:rPr lang="zh-TW" altLang="zh-TW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從幽谷</a:t>
            </a:r>
            <a:r>
              <a:rPr lang="zh-TW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邁向</a:t>
            </a:r>
            <a:r>
              <a:rPr lang="zh-TW" altLang="en-US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巔</a:t>
            </a:r>
            <a:r>
              <a:rPr lang="zh-TW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峰</a:t>
            </a:r>
            <a:r>
              <a:rPr lang="zh-TW" altLang="zh-TW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之路</a:t>
            </a:r>
            <a:r>
              <a:rPr lang="en-US" altLang="zh-TW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—</a:t>
            </a:r>
            <a:r>
              <a:rPr lang="zh-TW" altLang="zh-TW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教師心理健康的分類與應用</a:t>
            </a:r>
            <a:r>
              <a:rPr lang="zh-TW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r>
              <a:rPr lang="zh-TW" altLang="en-US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zh-TW" altLang="zh-TW" sz="16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教育</a:t>
            </a:r>
            <a:r>
              <a:rPr lang="zh-TW" altLang="zh-TW" sz="16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研究月刊，</a:t>
            </a:r>
            <a:r>
              <a:rPr lang="en-US" altLang="zh-TW" sz="16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223</a:t>
            </a:r>
            <a:r>
              <a:rPr lang="zh-TW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</a:t>
            </a:r>
            <a:r>
              <a:rPr lang="en-US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67-80</a:t>
            </a:r>
            <a:r>
              <a:rPr lang="zh-TW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endParaRPr lang="en-US" altLang="zh-TW" sz="16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zh-TW" altLang="en-US" sz="1600" dirty="0" smtClean="0"/>
              <a:t>    </a:t>
            </a:r>
            <a:r>
              <a:rPr lang="zh-TW" altLang="en-US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余</a:t>
            </a:r>
            <a:r>
              <a:rPr lang="zh-TW" altLang="en-US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民寧、陳柏霖（</a:t>
            </a:r>
            <a:r>
              <a:rPr lang="en-US" altLang="zh-TW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2016</a:t>
            </a:r>
            <a:r>
              <a:rPr lang="zh-TW" altLang="en-US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）。解開幸福的秘密：正向比值是一個關鍵。</a:t>
            </a:r>
            <a:r>
              <a:rPr lang="zh-TW" altLang="en-US" sz="16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學校行政，</a:t>
            </a:r>
            <a:r>
              <a:rPr lang="en-US" altLang="zh-TW" sz="16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105</a:t>
            </a:r>
            <a:r>
              <a:rPr lang="zh-TW" altLang="en-US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</a:t>
            </a:r>
            <a:r>
              <a:rPr lang="en-US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116-134</a:t>
            </a:r>
            <a:r>
              <a:rPr lang="zh-TW" altLang="en-US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endParaRPr lang="en-US" altLang="zh-TW" sz="16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zh-TW" altLang="en-US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</a:t>
            </a:r>
            <a:r>
              <a:rPr lang="zh-TW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余</a:t>
            </a:r>
            <a:r>
              <a:rPr lang="zh-TW" altLang="zh-TW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民寧、陳柏霖</a:t>
            </a:r>
            <a:r>
              <a:rPr lang="en-US" altLang="zh-TW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de-DE" altLang="zh-TW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2017</a:t>
            </a:r>
            <a:r>
              <a:rPr lang="en-US" altLang="zh-TW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zh-TW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。高正向比值教師的真正優勢</a:t>
            </a:r>
            <a:r>
              <a:rPr lang="de-DE" altLang="zh-TW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—</a:t>
            </a:r>
            <a:r>
              <a:rPr lang="zh-TW" altLang="zh-TW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快樂教師效應。</a:t>
            </a:r>
            <a:r>
              <a:rPr lang="zh-TW" altLang="zh-TW" sz="16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教</a:t>
            </a:r>
            <a:r>
              <a:rPr lang="zh-TW" altLang="en-US" sz="16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師天地</a:t>
            </a:r>
            <a:r>
              <a:rPr lang="zh-TW" altLang="zh-TW" sz="16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</a:t>
            </a:r>
            <a:r>
              <a:rPr lang="en-US" altLang="zh-TW" sz="16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203</a:t>
            </a:r>
            <a:r>
              <a:rPr lang="zh-TW" altLang="en-US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</a:t>
            </a:r>
            <a:r>
              <a:rPr lang="en-US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1-17</a:t>
            </a:r>
            <a:r>
              <a:rPr lang="zh-TW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endParaRPr lang="en-US" altLang="zh-TW" sz="16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zh-TW" altLang="en-US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</a:t>
            </a:r>
            <a:r>
              <a:rPr lang="zh-TW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洪</a:t>
            </a:r>
            <a:r>
              <a:rPr lang="zh-TW" altLang="zh-TW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蘭譯</a:t>
            </a:r>
            <a:r>
              <a:rPr lang="en-US" altLang="zh-TW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(2009)</a:t>
            </a:r>
            <a:r>
              <a:rPr lang="zh-TW" altLang="zh-TW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r>
              <a:rPr lang="zh-TW" altLang="zh-TW" sz="16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學習樂觀</a:t>
            </a:r>
            <a:r>
              <a:rPr lang="en-US" altLang="zh-TW" sz="16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.</a:t>
            </a:r>
            <a:r>
              <a:rPr lang="zh-TW" altLang="zh-TW" sz="16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樂觀學習：掌握正向思考的訣竅，提昇</a:t>
            </a:r>
            <a:r>
              <a:rPr lang="en-US" altLang="zh-TW" sz="16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EQ</a:t>
            </a:r>
            <a:r>
              <a:rPr lang="zh-TW" altLang="zh-TW" sz="16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的</a:t>
            </a:r>
            <a:r>
              <a:rPr lang="en-US" altLang="zh-TW" sz="16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ABCDE</a:t>
            </a:r>
            <a:r>
              <a:rPr lang="zh-TW" altLang="zh-TW" sz="16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法則</a:t>
            </a:r>
            <a:r>
              <a:rPr lang="en-US" altLang="zh-TW" sz="16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zh-TW" sz="16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第二版</a:t>
            </a:r>
            <a:r>
              <a:rPr lang="en-US" altLang="zh-TW" sz="16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。臺北市</a:t>
            </a:r>
            <a:r>
              <a:rPr lang="zh-TW" altLang="zh-TW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：遠流。</a:t>
            </a:r>
          </a:p>
          <a:p>
            <a:pPr marL="0" indent="0">
              <a:buNone/>
            </a:pPr>
            <a:r>
              <a:rPr lang="zh-TW" altLang="en-US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</a:t>
            </a:r>
            <a:r>
              <a:rPr lang="zh-TW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洪</a:t>
            </a:r>
            <a:r>
              <a:rPr lang="zh-TW" altLang="zh-TW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蘭譯</a:t>
            </a:r>
            <a:r>
              <a:rPr lang="en-US" altLang="zh-TW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(2012)</a:t>
            </a:r>
            <a:r>
              <a:rPr lang="zh-TW" altLang="zh-TW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r>
              <a:rPr lang="zh-TW" altLang="zh-TW" sz="16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邁向圓滿：掌握幸福的科學方法</a:t>
            </a:r>
            <a:r>
              <a:rPr lang="en-US" altLang="zh-TW" sz="16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&amp;</a:t>
            </a:r>
            <a:r>
              <a:rPr lang="zh-TW" altLang="zh-TW" sz="16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練習計畫</a:t>
            </a:r>
            <a:r>
              <a:rPr lang="zh-TW" altLang="zh-TW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。臺北市：遠流。</a:t>
            </a:r>
            <a:endParaRPr lang="en-US" altLang="zh-TW" sz="16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</a:t>
            </a:r>
            <a:r>
              <a:rPr lang="zh-TW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楊定一</a:t>
            </a:r>
            <a:r>
              <a:rPr lang="zh-TW" altLang="zh-TW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</a:t>
            </a:r>
            <a:r>
              <a:rPr lang="zh-TW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楊元寧</a:t>
            </a:r>
            <a:r>
              <a:rPr lang="en-US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(2014)</a:t>
            </a:r>
            <a:r>
              <a:rPr lang="zh-TW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r>
              <a:rPr lang="zh-TW" altLang="zh-TW" sz="16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靜坐的科學、醫學與心靈之旅</a:t>
            </a:r>
            <a:r>
              <a:rPr lang="zh-TW" altLang="zh-TW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。臺北市：</a:t>
            </a:r>
            <a:r>
              <a:rPr lang="zh-TW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天下。</a:t>
            </a:r>
            <a:endParaRPr lang="zh-TW" altLang="zh-TW" sz="16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</a:t>
            </a:r>
            <a:r>
              <a:rPr lang="zh-TW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雷叔雲譯</a:t>
            </a:r>
            <a:r>
              <a:rPr lang="en-US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(2008)</a:t>
            </a:r>
            <a:r>
              <a:rPr lang="zh-TW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r>
              <a:rPr lang="zh-TW" altLang="zh-TW" sz="16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當下，繁花盛開</a:t>
            </a:r>
            <a:r>
              <a:rPr lang="zh-TW" altLang="zh-TW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。臺北市</a:t>
            </a:r>
            <a:r>
              <a:rPr lang="zh-TW" altLang="zh-TW" sz="16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</a:t>
            </a:r>
            <a:r>
              <a:rPr lang="zh-TW" altLang="zh-TW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心靈工坊</a:t>
            </a:r>
            <a:r>
              <a:rPr lang="zh-TW" altLang="zh-TW" sz="16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endParaRPr lang="en-US" altLang="zh-TW" sz="1600" b="1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</a:t>
            </a:r>
            <a:r>
              <a:rPr lang="zh-TW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雷叔雲譯</a:t>
            </a:r>
            <a:r>
              <a:rPr lang="en-US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(2012)</a:t>
            </a:r>
            <a:r>
              <a:rPr lang="zh-TW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r>
              <a:rPr lang="zh-TW" altLang="zh-TW" sz="16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減壓，從一粒葡萄乾開始：正念減壓療法練習手冊</a:t>
            </a:r>
            <a:r>
              <a:rPr lang="zh-TW" altLang="zh-TW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。臺北市：心靈工坊</a:t>
            </a:r>
            <a:r>
              <a:rPr lang="zh-TW" altLang="zh-TW" sz="1600" dirty="0"/>
              <a:t>。</a:t>
            </a:r>
            <a:endParaRPr lang="en-US" altLang="zh-TW" sz="16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</a:t>
            </a:r>
            <a:r>
              <a:rPr lang="zh-TW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張美惠譯</a:t>
            </a:r>
            <a:r>
              <a:rPr lang="en-US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(2008)</a:t>
            </a:r>
            <a:r>
              <a:rPr lang="zh-TW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r>
              <a:rPr lang="zh-TW" altLang="zh-TW" sz="16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愈感恩，愈富足</a:t>
            </a:r>
            <a:r>
              <a:rPr lang="zh-TW" altLang="zh-TW" sz="16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r>
              <a:rPr lang="zh-TW" altLang="zh-TW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臺北市：張老師</a:t>
            </a:r>
            <a:r>
              <a:rPr lang="zh-TW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endParaRPr lang="en-US" altLang="zh-TW" sz="16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</a:t>
            </a:r>
            <a:r>
              <a:rPr lang="zh-TW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張美惠</a:t>
            </a:r>
            <a:r>
              <a:rPr lang="zh-TW" altLang="zh-TW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、陳潔吾</a:t>
            </a:r>
            <a:r>
              <a:rPr lang="zh-TW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譯</a:t>
            </a:r>
            <a:r>
              <a:rPr lang="en-US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(1994)</a:t>
            </a:r>
            <a:r>
              <a:rPr lang="zh-TW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r>
              <a:rPr lang="zh-TW" altLang="zh-TW" sz="16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與時間有約</a:t>
            </a:r>
            <a:r>
              <a:rPr lang="zh-TW" altLang="zh-TW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。臺北市：</a:t>
            </a:r>
            <a:r>
              <a:rPr lang="zh-TW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時報。</a:t>
            </a:r>
            <a:endParaRPr lang="en-US" altLang="zh-TW" sz="16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</a:t>
            </a:r>
            <a:r>
              <a:rPr lang="zh-TW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達</a:t>
            </a:r>
            <a:r>
              <a:rPr lang="zh-TW" altLang="zh-TW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娃</a:t>
            </a:r>
            <a:r>
              <a:rPr lang="zh-TW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譯</a:t>
            </a:r>
            <a:r>
              <a:rPr lang="en-US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(2011)</a:t>
            </a:r>
            <a:r>
              <a:rPr lang="zh-TW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r>
              <a:rPr lang="zh-TW" altLang="zh-TW" sz="16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找回祈禱的力量：讓全宇宙一起為你祝福</a:t>
            </a:r>
            <a:r>
              <a:rPr lang="zh-TW" altLang="zh-TW" sz="1600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！</a:t>
            </a:r>
            <a:r>
              <a:rPr lang="zh-TW" altLang="zh-TW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臺北市：</a:t>
            </a:r>
            <a:r>
              <a:rPr lang="zh-TW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橡實。</a:t>
            </a:r>
            <a:endParaRPr lang="en-US" altLang="zh-TW" sz="16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</a:t>
            </a:r>
            <a:r>
              <a:rPr lang="zh-TW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繆</a:t>
            </a:r>
            <a:r>
              <a:rPr lang="zh-TW" altLang="zh-TW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妙坊</a:t>
            </a:r>
            <a:r>
              <a:rPr lang="zh-TW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譯</a:t>
            </a:r>
            <a:r>
              <a:rPr lang="en-US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(1999)</a:t>
            </a:r>
            <a:r>
              <a:rPr lang="zh-TW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r>
              <a:rPr lang="zh-TW" altLang="zh-TW" sz="16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寬恕是唯一的路：如何讓往事成煙，喜樂重現</a:t>
            </a:r>
            <a:r>
              <a:rPr lang="zh-TW" altLang="zh-TW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。臺北市</a:t>
            </a:r>
            <a:r>
              <a:rPr lang="zh-TW" altLang="zh-TW" sz="16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</a:t>
            </a:r>
            <a:r>
              <a:rPr lang="zh-TW" altLang="zh-TW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遠流</a:t>
            </a:r>
            <a:r>
              <a:rPr lang="zh-TW" altLang="zh-TW" sz="16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endParaRPr lang="en-US" altLang="zh-TW" sz="16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</a:t>
            </a:r>
            <a:r>
              <a:rPr lang="zh-TW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謝</a:t>
            </a:r>
            <a:r>
              <a:rPr lang="zh-TW" altLang="zh-TW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凱蒂</a:t>
            </a:r>
            <a:r>
              <a:rPr lang="zh-TW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譯</a:t>
            </a:r>
            <a:r>
              <a:rPr lang="en-US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(2009)</a:t>
            </a:r>
            <a:r>
              <a:rPr lang="zh-TW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r>
              <a:rPr lang="zh-TW" altLang="zh-TW" sz="16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讓天賦自由</a:t>
            </a:r>
            <a:r>
              <a:rPr lang="zh-TW" altLang="zh-TW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。臺北市：</a:t>
            </a:r>
            <a:r>
              <a:rPr lang="zh-TW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天下。</a:t>
            </a:r>
            <a:endParaRPr lang="en-US" altLang="zh-TW" sz="16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  </a:t>
            </a:r>
            <a:r>
              <a:rPr lang="zh-TW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顧淑馨譯</a:t>
            </a:r>
            <a:r>
              <a:rPr lang="en-US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(2020)</a:t>
            </a:r>
            <a:r>
              <a:rPr lang="zh-TW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r>
              <a:rPr lang="zh-TW" altLang="zh-TW" sz="16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臣服的</a:t>
            </a:r>
            <a:r>
              <a:rPr lang="zh-TW" altLang="zh-TW" sz="16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力量</a:t>
            </a:r>
            <a:r>
              <a:rPr lang="zh-TW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r>
              <a:rPr lang="zh-TW" altLang="zh-TW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臺北市：天下。</a:t>
            </a:r>
          </a:p>
        </p:txBody>
      </p:sp>
      <p:pic>
        <p:nvPicPr>
          <p:cNvPr id="4" name="圖片 3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66569" y="6089714"/>
            <a:ext cx="1280271" cy="524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253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7504" y="44624"/>
            <a:ext cx="8856984" cy="1008112"/>
          </a:xfrm>
        </p:spPr>
        <p:txBody>
          <a:bodyPr>
            <a:noAutofit/>
          </a:bodyPr>
          <a:lstStyle/>
          <a:p>
            <a:r>
              <a:rPr lang="zh-TW" altLang="en-US" sz="4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附錄</a:t>
            </a:r>
            <a:r>
              <a:rPr lang="en-US" altLang="zh-TW" sz="48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A</a:t>
            </a:r>
            <a:r>
              <a:rPr lang="en-US" altLang="zh-TW" sz="4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zh-TW" sz="4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簡</a:t>
            </a:r>
            <a:r>
              <a:rPr lang="zh-TW" altLang="zh-TW" sz="4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式臺灣主觀幸福感量</a:t>
            </a:r>
            <a:r>
              <a:rPr lang="zh-TW" altLang="zh-TW" sz="4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表</a:t>
            </a:r>
            <a:endParaRPr lang="zh-TW" altLang="en-US" sz="4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052736"/>
            <a:ext cx="6264696" cy="56166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37960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868958"/>
          </a:xfrm>
        </p:spPr>
        <p:txBody>
          <a:bodyPr>
            <a:noAutofit/>
          </a:bodyPr>
          <a:lstStyle/>
          <a:p>
            <a:r>
              <a:rPr lang="zh-TW" altLang="en-US" sz="5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附錄</a:t>
            </a:r>
            <a:r>
              <a:rPr lang="en-US" altLang="zh-TW" sz="5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A</a:t>
            </a:r>
            <a:r>
              <a:rPr lang="zh-TW" altLang="en-US" sz="5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的</a:t>
            </a:r>
            <a:r>
              <a:rPr lang="zh-TW" altLang="en-US" sz="5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計分說明</a:t>
            </a:r>
            <a:endParaRPr lang="zh-TW" altLang="en-US" sz="54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484784"/>
            <a:ext cx="8363272" cy="5184576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US" altLang="zh-TW" sz="3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</a:t>
            </a:r>
            <a:r>
              <a:rPr lang="en-US" altLang="zh-TW" sz="3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.</a:t>
            </a:r>
            <a:r>
              <a:rPr lang="zh-TW" altLang="zh-TW" sz="3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正向計分題的計分方式：凡勾選「非常不同意」選項者，計</a:t>
            </a:r>
            <a:r>
              <a:rPr lang="en-US" altLang="zh-TW" sz="3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</a:t>
            </a:r>
            <a:r>
              <a:rPr lang="zh-TW" altLang="zh-TW" sz="3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分；勾選「不同意」選項者，計</a:t>
            </a:r>
            <a:r>
              <a:rPr lang="en-US" altLang="zh-TW" sz="3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</a:t>
            </a:r>
            <a:r>
              <a:rPr lang="zh-TW" altLang="zh-TW" sz="3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分；勾選「同意」選項者，計</a:t>
            </a:r>
            <a:r>
              <a:rPr lang="en-US" altLang="zh-TW" sz="3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</a:t>
            </a:r>
            <a:r>
              <a:rPr lang="zh-TW" altLang="zh-TW" sz="3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分；勾選「非常同意」選項者，計</a:t>
            </a:r>
            <a:r>
              <a:rPr lang="en-US" altLang="zh-TW" sz="3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4</a:t>
            </a:r>
            <a:r>
              <a:rPr lang="zh-TW" altLang="zh-TW" sz="3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分</a:t>
            </a:r>
            <a:r>
              <a:rPr lang="zh-TW" altLang="zh-TW" sz="3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endParaRPr lang="en-US" altLang="zh-TW" sz="3400" b="1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zh-TW" altLang="zh-TW" sz="2300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zh-TW" sz="3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2.</a:t>
            </a:r>
            <a:r>
              <a:rPr lang="zh-TW" altLang="zh-TW" sz="3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反向計分</a:t>
            </a:r>
            <a:r>
              <a:rPr lang="zh-TW" altLang="zh-TW" sz="3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題</a:t>
            </a:r>
            <a:r>
              <a:rPr lang="en-US" altLang="zh-TW" sz="3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3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標示</a:t>
            </a:r>
            <a:r>
              <a:rPr lang="zh-TW" altLang="en-US" sz="3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淡藍色者</a:t>
            </a:r>
            <a:r>
              <a:rPr lang="en-US" altLang="zh-TW" sz="3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zh-TW" sz="3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的</a:t>
            </a:r>
            <a:r>
              <a:rPr lang="zh-TW" altLang="zh-TW" sz="3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計分方式：凡勾選「非常不同意」選項者，計</a:t>
            </a:r>
            <a:r>
              <a:rPr lang="en-US" altLang="zh-TW" sz="3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4</a:t>
            </a:r>
            <a:r>
              <a:rPr lang="zh-TW" altLang="zh-TW" sz="3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分；勾選「不同意」選項者，計</a:t>
            </a:r>
            <a:r>
              <a:rPr lang="en-US" altLang="zh-TW" sz="3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</a:t>
            </a:r>
            <a:r>
              <a:rPr lang="zh-TW" altLang="zh-TW" sz="3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分；勾選「同意」選項者，計</a:t>
            </a:r>
            <a:r>
              <a:rPr lang="en-US" altLang="zh-TW" sz="3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</a:t>
            </a:r>
            <a:r>
              <a:rPr lang="zh-TW" altLang="zh-TW" sz="3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分；勾選「非常同意」選項者，計</a:t>
            </a:r>
            <a:r>
              <a:rPr lang="en-US" altLang="zh-TW" sz="3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</a:t>
            </a:r>
            <a:r>
              <a:rPr lang="zh-TW" altLang="zh-TW" sz="3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分</a:t>
            </a:r>
            <a:r>
              <a:rPr lang="zh-TW" altLang="zh-TW" sz="3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endParaRPr lang="en-US" altLang="zh-TW" sz="3400" b="1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altLang="zh-TW" sz="2300" b="1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zh-TW" sz="3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3.</a:t>
            </a:r>
            <a:r>
              <a:rPr lang="zh-TW" altLang="zh-TW" sz="3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「</a:t>
            </a:r>
            <a:r>
              <a:rPr lang="zh-TW" altLang="zh-TW" sz="3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簡</a:t>
            </a:r>
            <a:r>
              <a:rPr lang="zh-TW" altLang="zh-TW" sz="3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式臺灣主觀幸福感量</a:t>
            </a:r>
            <a:r>
              <a:rPr lang="zh-TW" altLang="zh-TW" sz="3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表</a:t>
            </a:r>
            <a:r>
              <a:rPr lang="zh-TW" altLang="zh-TW" sz="3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」</a:t>
            </a:r>
            <a:r>
              <a:rPr lang="zh-TW" altLang="zh-TW" sz="3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總</a:t>
            </a:r>
            <a:r>
              <a:rPr lang="zh-TW" altLang="zh-TW" sz="3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分的判讀：本量</a:t>
            </a:r>
            <a:r>
              <a:rPr lang="zh-TW" altLang="zh-TW" sz="3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表</a:t>
            </a:r>
            <a:r>
              <a:rPr lang="zh-TW" altLang="en-US" sz="3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加總後的</a:t>
            </a:r>
            <a:r>
              <a:rPr lang="zh-TW" altLang="zh-TW" sz="3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總分全</a:t>
            </a:r>
            <a:r>
              <a:rPr lang="zh-TW" altLang="zh-TW" sz="3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距分數介於</a:t>
            </a:r>
            <a:r>
              <a:rPr lang="en-US" altLang="zh-TW" sz="3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15</a:t>
            </a:r>
            <a:r>
              <a:rPr lang="zh-TW" altLang="zh-TW" sz="3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分到</a:t>
            </a:r>
            <a:r>
              <a:rPr lang="en-US" altLang="zh-TW" sz="3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60</a:t>
            </a:r>
            <a:r>
              <a:rPr lang="zh-TW" altLang="zh-TW" sz="3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分之間（即全距分數為</a:t>
            </a:r>
            <a:r>
              <a:rPr lang="en-US" altLang="zh-TW" sz="3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15</a:t>
            </a:r>
            <a:r>
              <a:rPr lang="zh-TW" altLang="zh-TW" sz="3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分≦總分≦</a:t>
            </a:r>
            <a:r>
              <a:rPr lang="en-US" altLang="zh-TW" sz="3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60</a:t>
            </a:r>
            <a:r>
              <a:rPr lang="zh-TW" altLang="zh-TW" sz="3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分），其中得分歸屬的涵義如下</a:t>
            </a:r>
            <a:r>
              <a:rPr lang="zh-TW" altLang="zh-TW" sz="3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</a:t>
            </a:r>
            <a:endParaRPr lang="en-US" altLang="zh-TW" sz="3400" b="1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zh-TW" altLang="zh-TW" sz="2600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zh-TW" altLang="zh-TW" sz="3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（</a:t>
            </a:r>
            <a:r>
              <a:rPr lang="en-US" altLang="zh-TW" sz="3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</a:t>
            </a:r>
            <a:r>
              <a:rPr lang="zh-TW" altLang="zh-TW" sz="3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）</a:t>
            </a:r>
            <a:r>
              <a:rPr lang="en-US" altLang="zh-TW" sz="3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15</a:t>
            </a:r>
            <a:r>
              <a:rPr lang="zh-TW" altLang="zh-TW" sz="3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分≦總分＜</a:t>
            </a:r>
            <a:r>
              <a:rPr lang="en-US" altLang="zh-TW" sz="3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41</a:t>
            </a:r>
            <a:r>
              <a:rPr lang="zh-TW" altLang="zh-TW" sz="3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分：屬於擁有「低主觀幸福感程度</a:t>
            </a:r>
            <a:r>
              <a:rPr lang="zh-TW" altLang="zh-TW" sz="3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」</a:t>
            </a:r>
            <a:endParaRPr lang="zh-TW" altLang="zh-TW" sz="3400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zh-TW" altLang="zh-TW" sz="3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（</a:t>
            </a:r>
            <a:r>
              <a:rPr lang="en-US" altLang="zh-TW" sz="3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</a:t>
            </a:r>
            <a:r>
              <a:rPr lang="zh-TW" altLang="zh-TW" sz="3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）</a:t>
            </a:r>
            <a:r>
              <a:rPr lang="en-US" altLang="zh-TW" sz="34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41</a:t>
            </a:r>
            <a:r>
              <a:rPr lang="zh-TW" altLang="zh-TW" sz="3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分≦總分＜</a:t>
            </a:r>
            <a:r>
              <a:rPr lang="en-US" altLang="zh-TW" sz="3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48</a:t>
            </a:r>
            <a:r>
              <a:rPr lang="zh-TW" altLang="zh-TW" sz="3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分：屬於擁有「中主觀幸福感程度</a:t>
            </a:r>
            <a:r>
              <a:rPr lang="zh-TW" altLang="zh-TW" sz="3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」</a:t>
            </a:r>
            <a:endParaRPr lang="zh-TW" altLang="zh-TW" sz="3400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zh-TW" altLang="zh-TW" sz="3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（</a:t>
            </a:r>
            <a:r>
              <a:rPr lang="en-US" altLang="zh-TW" sz="3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</a:t>
            </a:r>
            <a:r>
              <a:rPr lang="zh-TW" altLang="zh-TW" sz="3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）</a:t>
            </a:r>
            <a:r>
              <a:rPr lang="en-US" altLang="zh-TW" sz="34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48</a:t>
            </a:r>
            <a:r>
              <a:rPr lang="zh-TW" altLang="zh-TW" sz="3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分≦總分≦</a:t>
            </a:r>
            <a:r>
              <a:rPr lang="en-US" altLang="zh-TW" sz="3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60</a:t>
            </a:r>
            <a:r>
              <a:rPr lang="zh-TW" altLang="zh-TW" sz="34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分：屬於擁有「高主觀幸福感程度</a:t>
            </a:r>
            <a:r>
              <a:rPr lang="zh-TW" altLang="zh-TW" sz="3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」</a:t>
            </a:r>
            <a:endParaRPr lang="zh-TW" altLang="zh-TW" sz="3400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endParaRPr lang="zh-TW" altLang="zh-TW" dirty="0"/>
          </a:p>
          <a:p>
            <a:pPr marL="0" indent="0">
              <a:buNone/>
            </a:pPr>
            <a:endParaRPr lang="en-US" altLang="zh-TW" dirty="0" smtClean="0"/>
          </a:p>
          <a:p>
            <a:pPr marL="0" indent="0">
              <a:buNone/>
            </a:pPr>
            <a:endParaRPr lang="zh-TW" altLang="en-US" dirty="0"/>
          </a:p>
        </p:txBody>
      </p:sp>
      <p:pic>
        <p:nvPicPr>
          <p:cNvPr id="4" name="圖片 3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68344" y="6207456"/>
            <a:ext cx="1306374" cy="461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6736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936104"/>
          </a:xfrm>
        </p:spPr>
        <p:txBody>
          <a:bodyPr>
            <a:normAutofit/>
          </a:bodyPr>
          <a:lstStyle/>
          <a:p>
            <a:r>
              <a:rPr lang="zh-TW" altLang="en-US" sz="5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附錄</a:t>
            </a:r>
            <a:r>
              <a:rPr lang="en-US" altLang="zh-TW" sz="5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B</a:t>
            </a:r>
            <a:r>
              <a:rPr lang="en-US" altLang="zh-TW" sz="5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zh-TW" sz="5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臺灣</a:t>
            </a:r>
            <a:r>
              <a:rPr lang="zh-TW" altLang="en-US" sz="5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憂鬱情緒量表</a:t>
            </a:r>
            <a:endParaRPr lang="zh-TW" altLang="en-US" sz="54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7684" y="1023268"/>
            <a:ext cx="5688632" cy="56650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10727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008112"/>
          </a:xfrm>
        </p:spPr>
        <p:txBody>
          <a:bodyPr>
            <a:normAutofit/>
          </a:bodyPr>
          <a:lstStyle/>
          <a:p>
            <a:r>
              <a:rPr lang="zh-TW" altLang="en-US" sz="5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附錄</a:t>
            </a:r>
            <a:r>
              <a:rPr lang="en-US" altLang="zh-TW" sz="5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B</a:t>
            </a:r>
            <a:r>
              <a:rPr lang="zh-TW" altLang="en-US" sz="54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的</a:t>
            </a:r>
            <a:r>
              <a:rPr lang="zh-TW" altLang="en-US" sz="5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計分說明</a:t>
            </a:r>
            <a:endParaRPr lang="zh-TW" altLang="en-US" sz="5400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484784"/>
            <a:ext cx="8363272" cy="5040560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US" altLang="zh-TW" sz="31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1.</a:t>
            </a:r>
            <a:r>
              <a:rPr lang="zh-TW" altLang="zh-TW" sz="31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凡勾選「從不如此」選項者，計</a:t>
            </a:r>
            <a:r>
              <a:rPr lang="en-US" altLang="zh-TW" sz="31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0</a:t>
            </a:r>
            <a:r>
              <a:rPr lang="zh-TW" altLang="zh-TW" sz="31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分；勾選「偶爾如此」選項者，計</a:t>
            </a:r>
            <a:r>
              <a:rPr lang="en-US" altLang="zh-TW" sz="31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</a:t>
            </a:r>
            <a:r>
              <a:rPr lang="zh-TW" altLang="zh-TW" sz="31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分；勾選「經常如此」選項者，計</a:t>
            </a:r>
            <a:r>
              <a:rPr lang="en-US" altLang="zh-TW" sz="31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</a:t>
            </a:r>
            <a:r>
              <a:rPr lang="zh-TW" altLang="zh-TW" sz="31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分；勾選「總是如此」選項者，計</a:t>
            </a:r>
            <a:r>
              <a:rPr lang="en-US" altLang="zh-TW" sz="31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</a:t>
            </a:r>
            <a:r>
              <a:rPr lang="zh-TW" altLang="zh-TW" sz="31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分</a:t>
            </a:r>
            <a:r>
              <a:rPr lang="zh-TW" altLang="zh-TW" sz="31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endParaRPr lang="en-US" altLang="zh-TW" sz="3100" b="1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altLang="zh-TW" sz="2300" b="1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zh-TW" sz="31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</a:t>
            </a:r>
            <a:r>
              <a:rPr lang="en-US" altLang="zh-TW" sz="31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.</a:t>
            </a:r>
            <a:r>
              <a:rPr lang="zh-TW" altLang="zh-TW" sz="31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臺灣憂鬱情緒量表（</a:t>
            </a:r>
            <a:r>
              <a:rPr lang="en-US" altLang="zh-TW" sz="31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TDS</a:t>
            </a:r>
            <a:r>
              <a:rPr lang="zh-TW" altLang="zh-TW" sz="31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）的總分：將全部</a:t>
            </a:r>
            <a:r>
              <a:rPr lang="en-US" altLang="zh-TW" sz="31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22</a:t>
            </a:r>
            <a:r>
              <a:rPr lang="zh-TW" altLang="zh-TW" sz="31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題的單題得分相加，即為受試者個人的總分</a:t>
            </a:r>
            <a:r>
              <a:rPr lang="zh-TW" altLang="zh-TW" sz="31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endParaRPr lang="en-US" altLang="zh-TW" sz="3100" b="1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zh-TW" altLang="zh-TW" sz="2300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zh-TW" sz="31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</a:t>
            </a:r>
            <a:r>
              <a:rPr lang="en-US" altLang="zh-TW" sz="31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.</a:t>
            </a:r>
            <a:r>
              <a:rPr lang="zh-TW" altLang="zh-TW" sz="31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臺灣憂鬱情緒量表（</a:t>
            </a:r>
            <a:r>
              <a:rPr lang="en-US" altLang="zh-TW" sz="31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TDS</a:t>
            </a:r>
            <a:r>
              <a:rPr lang="zh-TW" altLang="zh-TW" sz="31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）總分的判讀：本量表總分的全距分數介於</a:t>
            </a:r>
            <a:r>
              <a:rPr lang="en-US" altLang="zh-TW" sz="31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0</a:t>
            </a:r>
            <a:r>
              <a:rPr lang="zh-TW" altLang="zh-TW" sz="31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分到</a:t>
            </a:r>
            <a:r>
              <a:rPr lang="en-US" altLang="zh-TW" sz="31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66</a:t>
            </a:r>
            <a:r>
              <a:rPr lang="zh-TW" altLang="zh-TW" sz="31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分之間（即</a:t>
            </a:r>
            <a:r>
              <a:rPr lang="en-US" altLang="zh-TW" sz="31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0</a:t>
            </a:r>
            <a:r>
              <a:rPr lang="zh-TW" altLang="zh-TW" sz="31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分≦總分≦</a:t>
            </a:r>
            <a:r>
              <a:rPr lang="en-US" altLang="zh-TW" sz="31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66</a:t>
            </a:r>
            <a:r>
              <a:rPr lang="zh-TW" altLang="zh-TW" sz="31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分），其中得分歸屬的涵義如下</a:t>
            </a:r>
            <a:r>
              <a:rPr lang="zh-TW" altLang="zh-TW" sz="31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</a:t>
            </a:r>
            <a:endParaRPr lang="en-US" altLang="zh-TW" sz="3100" b="1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zh-TW" altLang="zh-TW" sz="2300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zh-TW" altLang="zh-TW" sz="31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（</a:t>
            </a:r>
            <a:r>
              <a:rPr lang="en-US" altLang="zh-TW" sz="31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</a:t>
            </a:r>
            <a:r>
              <a:rPr lang="zh-TW" altLang="zh-TW" sz="31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）</a:t>
            </a:r>
            <a:r>
              <a:rPr lang="en-US" altLang="zh-TW" sz="31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0</a:t>
            </a:r>
            <a:r>
              <a:rPr lang="zh-TW" altLang="zh-TW" sz="31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分≦總分＜</a:t>
            </a:r>
            <a:r>
              <a:rPr lang="en-US" altLang="zh-TW" sz="31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21</a:t>
            </a:r>
            <a:r>
              <a:rPr lang="zh-TW" altLang="zh-TW" sz="31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分</a:t>
            </a:r>
            <a:r>
              <a:rPr lang="zh-TW" altLang="zh-TW" sz="31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：屬於「正常</a:t>
            </a:r>
            <a:r>
              <a:rPr lang="zh-TW" altLang="zh-TW" sz="31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，輕</a:t>
            </a:r>
            <a:r>
              <a:rPr lang="zh-TW" altLang="en-US" sz="31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度</a:t>
            </a:r>
            <a:r>
              <a:rPr lang="zh-TW" altLang="zh-TW" sz="31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憂鬱</a:t>
            </a:r>
            <a:r>
              <a:rPr lang="zh-TW" altLang="zh-TW" sz="31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情緒</a:t>
            </a:r>
            <a:r>
              <a:rPr lang="zh-TW" altLang="zh-TW" sz="31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」</a:t>
            </a:r>
            <a:r>
              <a:rPr lang="zh-TW" altLang="zh-TW" sz="31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程度</a:t>
            </a:r>
            <a:r>
              <a:rPr lang="zh-TW" altLang="zh-TW" sz="31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endParaRPr lang="zh-TW" altLang="zh-TW" sz="3100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zh-TW" altLang="zh-TW" sz="31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（</a:t>
            </a:r>
            <a:r>
              <a:rPr lang="en-US" altLang="zh-TW" sz="31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</a:t>
            </a:r>
            <a:r>
              <a:rPr lang="zh-TW" altLang="zh-TW" sz="31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）</a:t>
            </a:r>
            <a:r>
              <a:rPr lang="en-US" altLang="zh-TW" sz="31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21</a:t>
            </a:r>
            <a:r>
              <a:rPr lang="zh-TW" altLang="zh-TW" sz="31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分</a:t>
            </a:r>
            <a:r>
              <a:rPr lang="zh-TW" altLang="zh-TW" sz="31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≦總分＜</a:t>
            </a:r>
            <a:r>
              <a:rPr lang="en-US" altLang="zh-TW" sz="31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37</a:t>
            </a:r>
            <a:r>
              <a:rPr lang="zh-TW" altLang="zh-TW" sz="31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分</a:t>
            </a:r>
            <a:r>
              <a:rPr lang="zh-TW" altLang="zh-TW" sz="31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：屬於</a:t>
            </a:r>
            <a:r>
              <a:rPr lang="zh-TW" altLang="zh-TW" sz="31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「</a:t>
            </a:r>
            <a:r>
              <a:rPr lang="zh-TW" altLang="zh-TW" sz="31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中度憂鬱情緒</a:t>
            </a:r>
            <a:r>
              <a:rPr lang="zh-TW" altLang="zh-TW" sz="31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」</a:t>
            </a:r>
            <a:r>
              <a:rPr lang="zh-TW" altLang="zh-TW" sz="31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程度。</a:t>
            </a:r>
          </a:p>
          <a:p>
            <a:pPr marL="0" indent="0">
              <a:buNone/>
            </a:pPr>
            <a:r>
              <a:rPr lang="zh-TW" altLang="zh-TW" sz="31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（</a:t>
            </a:r>
            <a:r>
              <a:rPr lang="en-US" altLang="zh-TW" sz="31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</a:t>
            </a:r>
            <a:r>
              <a:rPr lang="zh-TW" altLang="zh-TW" sz="31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）</a:t>
            </a:r>
            <a:r>
              <a:rPr lang="en-US" altLang="zh-TW" sz="31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37</a:t>
            </a:r>
            <a:r>
              <a:rPr lang="zh-TW" altLang="zh-TW" sz="31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分</a:t>
            </a:r>
            <a:r>
              <a:rPr lang="zh-TW" altLang="zh-TW" sz="31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≦總</a:t>
            </a:r>
            <a:r>
              <a:rPr lang="zh-TW" altLang="zh-TW" sz="31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分</a:t>
            </a:r>
            <a:r>
              <a:rPr lang="zh-TW" altLang="zh-TW" sz="31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＜ </a:t>
            </a:r>
            <a:r>
              <a:rPr lang="en-US" altLang="zh-TW" sz="31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53</a:t>
            </a:r>
            <a:r>
              <a:rPr lang="zh-TW" altLang="zh-TW" sz="31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分</a:t>
            </a:r>
            <a:r>
              <a:rPr lang="zh-TW" altLang="zh-TW" sz="31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：屬於</a:t>
            </a:r>
            <a:r>
              <a:rPr lang="zh-TW" altLang="zh-TW" sz="31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「</a:t>
            </a:r>
            <a:r>
              <a:rPr lang="zh-TW" altLang="en-US" sz="31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高度</a:t>
            </a:r>
            <a:r>
              <a:rPr lang="zh-TW" altLang="zh-TW" sz="31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憂鬱情緒</a:t>
            </a:r>
            <a:r>
              <a:rPr lang="zh-TW" altLang="zh-TW" sz="31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」</a:t>
            </a:r>
            <a:r>
              <a:rPr lang="zh-TW" altLang="zh-TW" sz="31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程度。</a:t>
            </a:r>
          </a:p>
          <a:p>
            <a:pPr marL="0" indent="0">
              <a:buNone/>
            </a:pPr>
            <a:r>
              <a:rPr lang="zh-TW" altLang="zh-TW" sz="31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（</a:t>
            </a:r>
            <a:r>
              <a:rPr lang="en-US" altLang="zh-TW" sz="31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4</a:t>
            </a:r>
            <a:r>
              <a:rPr lang="zh-TW" altLang="zh-TW" sz="31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）</a:t>
            </a:r>
            <a:r>
              <a:rPr lang="en-US" altLang="zh-TW" sz="31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53</a:t>
            </a:r>
            <a:r>
              <a:rPr lang="zh-TW" altLang="zh-TW" sz="31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分≦總分≦</a:t>
            </a:r>
            <a:r>
              <a:rPr lang="en-US" altLang="zh-TW" sz="31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66</a:t>
            </a:r>
            <a:r>
              <a:rPr lang="zh-TW" altLang="zh-TW" sz="31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分：屬於</a:t>
            </a:r>
            <a:r>
              <a:rPr lang="zh-TW" altLang="zh-TW" sz="31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「</a:t>
            </a:r>
            <a:r>
              <a:rPr lang="zh-TW" altLang="en-US" sz="31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嚴重</a:t>
            </a:r>
            <a:r>
              <a:rPr lang="zh-TW" altLang="zh-TW" sz="31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憂鬱</a:t>
            </a:r>
            <a:r>
              <a:rPr lang="zh-TW" altLang="zh-TW" sz="31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情緒</a:t>
            </a:r>
            <a:r>
              <a:rPr lang="zh-TW" altLang="zh-TW" sz="31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」</a:t>
            </a:r>
            <a:r>
              <a:rPr lang="zh-TW" altLang="zh-TW" sz="31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程度，建議尋求專業醫師複診。</a:t>
            </a:r>
          </a:p>
          <a:p>
            <a:pPr marL="0" indent="0">
              <a:buNone/>
            </a:pPr>
            <a:endParaRPr lang="zh-TW" altLang="en-US" dirty="0"/>
          </a:p>
        </p:txBody>
      </p:sp>
      <p:pic>
        <p:nvPicPr>
          <p:cNvPr id="4" name="圖片 3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68344" y="6089022"/>
            <a:ext cx="1304657" cy="463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4577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23528" y="1988840"/>
            <a:ext cx="8229600" cy="240486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altLang="zh-TW" sz="6000" b="1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~</a:t>
            </a:r>
            <a:r>
              <a:rPr lang="zh-TW" altLang="en-US" sz="6000" b="1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演講結束 </a:t>
            </a:r>
            <a:r>
              <a:rPr lang="en-US" altLang="zh-TW" sz="6000" b="1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~</a:t>
            </a:r>
          </a:p>
          <a:p>
            <a:pPr marL="0" indent="0" algn="ctr">
              <a:buNone/>
            </a:pPr>
            <a:r>
              <a:rPr lang="en-US" altLang="zh-TW" sz="6000" b="1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~</a:t>
            </a:r>
            <a:r>
              <a:rPr lang="zh-TW" altLang="en-US" sz="6000" b="1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謝謝聆聽 </a:t>
            </a:r>
            <a:r>
              <a:rPr lang="en-US" altLang="zh-TW" sz="6000" b="1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~</a:t>
            </a:r>
            <a:endParaRPr lang="zh-TW" altLang="en-US" sz="6000" b="1" dirty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433386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2201</TotalTime>
  <Words>6761</Words>
  <Application>Microsoft Office PowerPoint</Application>
  <PresentationFormat>如螢幕大小 (4:3)</PresentationFormat>
  <Paragraphs>653</Paragraphs>
  <Slides>84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7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84</vt:i4>
      </vt:variant>
    </vt:vector>
  </HeadingPairs>
  <TitlesOfParts>
    <vt:vector size="92" baseType="lpstr">
      <vt:lpstr>HGｺﾞｼｯｸE</vt:lpstr>
      <vt:lpstr>ＭＳ Ｐゴシック</vt:lpstr>
      <vt:lpstr>新細明體</vt:lpstr>
      <vt:lpstr>標楷體</vt:lpstr>
      <vt:lpstr>Arial</vt:lpstr>
      <vt:lpstr>Calibri</vt:lpstr>
      <vt:lpstr>Times New Roman</vt:lpstr>
      <vt:lpstr>Office 佈景主題</vt:lpstr>
      <vt:lpstr>如何成為一位   巔峰型教師</vt:lpstr>
      <vt:lpstr>大綱</vt:lpstr>
      <vt:lpstr>1. 前言</vt:lpstr>
      <vt:lpstr>壓力與職業的關係</vt:lpstr>
      <vt:lpstr>壓力與工作表現之間的關係</vt:lpstr>
      <vt:lpstr>壓力產生的不良影響</vt:lpstr>
      <vt:lpstr>壓力的來源</vt:lpstr>
      <vt:lpstr>教師工作的日常</vt:lpstr>
      <vt:lpstr>壓力是教師身心健康的殺手</vt:lpstr>
      <vt:lpstr>教師倦怠感的症狀</vt:lpstr>
      <vt:lpstr>2. 認識什麼是「全面心理健康」</vt:lpstr>
      <vt:lpstr>「全面心理健康」概念</vt:lpstr>
      <vt:lpstr>主觀幸福感</vt:lpstr>
      <vt:lpstr>憂鬱症</vt:lpstr>
      <vt:lpstr>Complete Mental Health</vt:lpstr>
      <vt:lpstr>PowerPoint 簡報</vt:lpstr>
      <vt:lpstr>幸福金字塔模型理論</vt:lpstr>
      <vt:lpstr>「幸福」的定義</vt:lpstr>
      <vt:lpstr>「全面心理健康類型」模式</vt:lpstr>
      <vt:lpstr>1.情緒幸福感</vt:lpstr>
      <vt:lpstr>2.心理幸福感</vt:lpstr>
      <vt:lpstr>3.社會幸福感</vt:lpstr>
      <vt:lpstr>負向情緒的極致--憂鬱感</vt:lpstr>
      <vt:lpstr>憂鬱情緒的組成結構</vt:lpstr>
      <vt:lpstr>全面心理健康類型模式</vt:lpstr>
      <vt:lpstr>其中，特別強調</vt:lpstr>
      <vt:lpstr>PowerPoint 簡報</vt:lpstr>
      <vt:lpstr>巔峰型人</vt:lpstr>
      <vt:lpstr>巔峰型教師的優勢</vt:lpstr>
      <vt:lpstr>快樂教師效應</vt:lpstr>
      <vt:lpstr>PowerPoint 簡報</vt:lpstr>
      <vt:lpstr>【心理測驗】</vt:lpstr>
      <vt:lpstr>全面心理健康類型</vt:lpstr>
      <vt:lpstr>PowerPoint 簡報</vt:lpstr>
      <vt:lpstr>全面心理健康類型</vt:lpstr>
      <vt:lpstr>全面心理健康類型</vt:lpstr>
      <vt:lpstr>一、提升幸福感的方法</vt:lpstr>
      <vt:lpstr>1、以教師為天命的幸福工作</vt:lpstr>
      <vt:lpstr>傾聽天命的呼喚</vt:lpstr>
      <vt:lpstr>找到自己的天命</vt:lpstr>
      <vt:lpstr>人生的最佳經驗—心流(忘我)</vt:lpstr>
      <vt:lpstr>最佳經驗 (心流、忘我)</vt:lpstr>
      <vt:lpstr>當「教師」不是我的天命時</vt:lpstr>
      <vt:lpstr>2、練習十種促進幸福的簡易方法</vt:lpstr>
      <vt:lpstr>真實的財富</vt:lpstr>
      <vt:lpstr>3、學習壓力調適方法</vt:lpstr>
      <vt:lpstr>(1)學習情緒管理的技巧</vt:lpstr>
      <vt:lpstr>(2)學習心理管理的技巧</vt:lpstr>
      <vt:lpstr>(3)學習溝通管理的技巧</vt:lpstr>
      <vt:lpstr>(4)學習運用社會資源系統的技巧</vt:lpstr>
      <vt:lpstr>(5)學習放鬆的技巧</vt:lpstr>
      <vt:lpstr>(6)學習時間管理的技巧</vt:lpstr>
      <vt:lpstr>4、提升教師自我效能</vt:lpstr>
      <vt:lpstr>二、降低憂鬱情緒(感)</vt:lpstr>
      <vt:lpstr>1.預防憂鬱的非處方箋</vt:lpstr>
      <vt:lpstr>2.練習正念冥想</vt:lpstr>
      <vt:lpstr>一分鐘正念練習</vt:lpstr>
      <vt:lpstr>正念的精髓</vt:lpstr>
      <vt:lpstr>正念帶來快樂</vt:lpstr>
      <vt:lpstr>正念會改變大腦</vt:lpstr>
      <vt:lpstr>長期練習正念的好處（生物醫學的報導）</vt:lpstr>
      <vt:lpstr>為何現代人都需要練習正念冥想</vt:lpstr>
      <vt:lpstr>更需要練習正念冥想的人</vt:lpstr>
      <vt:lpstr>正念冥想是培育幸福 獲得圓滿的有效方法</vt:lpstr>
      <vt:lpstr>3.培養樂觀的解釋風格</vt:lpstr>
      <vt:lpstr>悲觀者的處境</vt:lpstr>
      <vt:lpstr>誰容易得憂鬱症</vt:lpstr>
      <vt:lpstr>成為樂觀的人是重要的</vt:lpstr>
      <vt:lpstr>4、練習寬恕、慈悲、放下</vt:lpstr>
      <vt:lpstr>(1)培養感恩—基本作為</vt:lpstr>
      <vt:lpstr>感恩的好處</vt:lpstr>
      <vt:lpstr>(2)練習寬恕—消極作為</vt:lpstr>
      <vt:lpstr>實踐寬恕的具體練習</vt:lpstr>
      <vt:lpstr>(3)練習慈心禪—積極作為</vt:lpstr>
      <vt:lpstr>培養慈悲心</vt:lpstr>
      <vt:lpstr>(4)練習放下—終極作為</vt:lpstr>
      <vt:lpstr>7. 結語</vt:lpstr>
      <vt:lpstr>解開幸福的終極密碼</vt:lpstr>
      <vt:lpstr>延伸閱讀書目</vt:lpstr>
      <vt:lpstr>附錄A 簡式臺灣主觀幸福感量表</vt:lpstr>
      <vt:lpstr>附錄A的計分說明</vt:lpstr>
      <vt:lpstr>附錄B 臺灣憂鬱情緒量表</vt:lpstr>
      <vt:lpstr>附錄B的計分說明</vt:lpstr>
      <vt:lpstr>PowerPoint 簡報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幸福教育</dc:title>
  <dc:creator>user</dc:creator>
  <cp:lastModifiedBy>Microsoft 帳戶</cp:lastModifiedBy>
  <cp:revision>211</cp:revision>
  <dcterms:created xsi:type="dcterms:W3CDTF">2015-07-17T13:47:00Z</dcterms:created>
  <dcterms:modified xsi:type="dcterms:W3CDTF">2021-11-01T15:52:57Z</dcterms:modified>
</cp:coreProperties>
</file>